
<file path=[Content_Types].xml><?xml version="1.0" encoding="utf-8"?>
<Types xmlns="http://schemas.openxmlformats.org/package/2006/content-types">
  <Default ContentType="application/x-fontdata" Extension="fntdata"/>
  <Default ContentType="image/jpeg" Extension="jpeg"/>
  <Default ContentType="video/mp4" Extension="mp4"/>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6"/>
  </p:notes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Times New Roman MT" charset="1" panose="02030502070405020303"/>
      <p:regular r:id="rId19"/>
    </p:embeddedFont>
    <p:embeddedFont>
      <p:font typeface="Overpass Light" charset="1" panose="00000000000000000000"/>
      <p:regular r:id="rId20"/>
    </p:embeddedFont>
    <p:embeddedFont>
      <p:font typeface="Syne Bold" charset="1" panose="00000000000000000000"/>
      <p:regular r:id="rId22"/>
    </p:embeddedFont>
    <p:embeddedFont>
      <p:font typeface="Overpass Bold" charset="1" panose="00000000000000000000"/>
      <p:regular r:id="rId23"/>
    </p:embeddedFont>
    <p:embeddedFont>
      <p:font typeface="Times New Roman MT Bold" charset="1" panose="02030802070405020303"/>
      <p:regular r:id="rId27"/>
    </p:embeddedFont>
    <p:embeddedFont>
      <p:font typeface="Brittany" charset="1" panose="00000000000000000000"/>
      <p:regular r:id="rId32"/>
    </p:embeddedFont>
    <p:embeddedFont>
      <p:font typeface="Open Sauce" charset="1" panose="00000500000000000000"/>
      <p:regular r:id="rId33"/>
    </p:embeddedFont>
    <p:embeddedFont>
      <p:font typeface="Lora" charset="1" panose="00000500000000000000"/>
      <p:regular r:id="rId34"/>
    </p:embeddedFont>
    <p:embeddedFont>
      <p:font typeface="Lora Bold" charset="1" panose="00000800000000000000"/>
      <p:regular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notesMasters/notesMaster1.xml" Type="http://schemas.openxmlformats.org/officeDocument/2006/relationships/notesMaster"/><Relationship Id="rId17" Target="theme/theme2.xml" Type="http://schemas.openxmlformats.org/officeDocument/2006/relationships/theme"/><Relationship Id="rId18" Target="notesSlides/notesSlide1.xml" Type="http://schemas.openxmlformats.org/officeDocument/2006/relationships/notesSlide"/><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notesSlides/notesSlide2.xml" Type="http://schemas.openxmlformats.org/officeDocument/2006/relationships/notesSlide"/><Relationship Id="rId22" Target="fonts/font22.fntdata" Type="http://schemas.openxmlformats.org/officeDocument/2006/relationships/font"/><Relationship Id="rId23" Target="fonts/font23.fntdata" Type="http://schemas.openxmlformats.org/officeDocument/2006/relationships/font"/><Relationship Id="rId24" Target="notesSlides/notesSlide3.xml" Type="http://schemas.openxmlformats.org/officeDocument/2006/relationships/notesSlide"/><Relationship Id="rId25" Target="notesSlides/notesSlide4.xml" Type="http://schemas.openxmlformats.org/officeDocument/2006/relationships/notesSlide"/><Relationship Id="rId26" Target="notesSlides/notesSlide5.xml" Type="http://schemas.openxmlformats.org/officeDocument/2006/relationships/notesSlide"/><Relationship Id="rId27" Target="fonts/font27.fntdata" Type="http://schemas.openxmlformats.org/officeDocument/2006/relationships/font"/><Relationship Id="rId28" Target="notesSlides/notesSlide6.xml" Type="http://schemas.openxmlformats.org/officeDocument/2006/relationships/notesSlide"/><Relationship Id="rId29" Target="notesSlides/notesSlide7.xml" Type="http://schemas.openxmlformats.org/officeDocument/2006/relationships/notesSlide"/><Relationship Id="rId3" Target="viewProps.xml" Type="http://schemas.openxmlformats.org/officeDocument/2006/relationships/viewProps"/><Relationship Id="rId30" Target="notesSlides/notesSlide8.xml" Type="http://schemas.openxmlformats.org/officeDocument/2006/relationships/notesSlide"/><Relationship Id="rId31" Target="notesSlides/notesSlide9.xml" Type="http://schemas.openxmlformats.org/officeDocument/2006/relationships/notesSlide"/><Relationship Id="rId32" Target="fonts/font32.fntdata" Type="http://schemas.openxmlformats.org/officeDocument/2006/relationships/font"/><Relationship Id="rId33" Target="fonts/font33.fntdata" Type="http://schemas.openxmlformats.org/officeDocument/2006/relationships/font"/><Relationship Id="rId34" Target="fonts/font34.fntdata" Type="http://schemas.openxmlformats.org/officeDocument/2006/relationships/font"/><Relationship Id="rId35" Target="fonts/font35.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jpeg" Type="http://schemas.openxmlformats.org/officeDocument/2006/relationships/image"/><Relationship Id="rId4" Target="../media/image2.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png" Type="http://schemas.openxmlformats.org/officeDocument/2006/relationships/image"/><Relationship Id="rId3" Target="../media/image25.jpeg" Type="http://schemas.openxmlformats.org/officeDocument/2006/relationships/image"/><Relationship Id="rId4" Target="../media/image26.jpeg" Type="http://schemas.openxmlformats.org/officeDocument/2006/relationships/image"/><Relationship Id="rId5" Target="../media/image27.png" Type="http://schemas.openxmlformats.org/officeDocument/2006/relationships/image"/><Relationship Id="rId6" Target="../media/image2.jpeg" Type="http://schemas.openxmlformats.org/officeDocument/2006/relationships/image"/><Relationship Id="rId7" Target="https://www.spinalwellnessithaca.com/contact-chiropractor-ithaca/"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https://gamma.app/?utm_source=made-with-gamma" TargetMode="External" Type="http://schemas.openxmlformats.org/officeDocument/2006/relationships/hyperlink"/><Relationship Id="rId4" Target="../media/image3.png" Type="http://schemas.openxmlformats.org/officeDocument/2006/relationships/image"/><Relationship Id="rId5" Target="../media/image4.jpe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2.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7.jpeg" Type="http://schemas.openxmlformats.org/officeDocument/2006/relationships/image"/><Relationship Id="rId4" Target="../media/image2.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8.jpeg" Type="http://schemas.openxmlformats.org/officeDocument/2006/relationships/image"/><Relationship Id="rId4" Target="../media/image2.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https://www.spinalwellnessithaca.com/new-chiropractic-patients-ithaca/what-is-chiropractic/" TargetMode="External" Type="http://schemas.openxmlformats.org/officeDocument/2006/relationships/hyperlink"/><Relationship Id="rId4" Target="../media/image9.jpeg" Type="http://schemas.openxmlformats.org/officeDocument/2006/relationships/image"/><Relationship Id="rId5" Target="../media/VAHUxywQvXA.mp4" Type="http://schemas.openxmlformats.org/officeDocument/2006/relationships/video"/><Relationship Id="rId6" Target="../media/VAHUxywQvXA.mp4" Type="http://schemas.microsoft.com/office/2007/relationships/media"/><Relationship Id="rId7" Target="../media/image10.png" Type="http://schemas.openxmlformats.org/officeDocument/2006/relationships/image"/><Relationship Id="rId8" Target="../media/image11.svg" Type="http://schemas.openxmlformats.org/officeDocument/2006/relationships/image"/><Relationship Id="rId9" Target="../media/image2.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12.png" Type="http://schemas.openxmlformats.org/officeDocument/2006/relationships/image"/><Relationship Id="rId4" Target="../media/image13.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16.png" Type="http://schemas.openxmlformats.org/officeDocument/2006/relationships/image"/><Relationship Id="rId8" Target="../media/image17.svg" Type="http://schemas.openxmlformats.org/officeDocument/2006/relationships/image"/><Relationship Id="rId9" Target="../media/image2.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18.png" Type="http://schemas.openxmlformats.org/officeDocument/2006/relationships/image"/><Relationship Id="rId4" Target="../media/image2.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19.jpeg" Type="http://schemas.openxmlformats.org/officeDocument/2006/relationships/image"/><Relationship Id="rId4" Target="../media/image20.png" Type="http://schemas.openxmlformats.org/officeDocument/2006/relationships/image"/><Relationship Id="rId5" Target="../media/image21.png" Type="http://schemas.openxmlformats.org/officeDocument/2006/relationships/image"/><Relationship Id="rId6" Target="../media/image22.svg" Type="http://schemas.openxmlformats.org/officeDocument/2006/relationships/image"/><Relationship Id="rId7" Target="../media/image2.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23.jpeg" Type="http://schemas.openxmlformats.org/officeDocument/2006/relationships/image"/><Relationship Id="rId4" Target="../media/image2.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9F4BE"/>
            </a:solid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FFDE6"/>
            </a:solidFill>
          </p:spPr>
        </p:sp>
      </p:grpSp>
      <p:grpSp>
        <p:nvGrpSpPr>
          <p:cNvPr name="Group 6" id="6"/>
          <p:cNvGrpSpPr/>
          <p:nvPr/>
        </p:nvGrpSpPr>
        <p:grpSpPr>
          <a:xfrm rot="0">
            <a:off x="0" y="0"/>
            <a:ext cx="6863191" cy="10295039"/>
            <a:chOff x="0" y="0"/>
            <a:chExt cx="9150922" cy="13726719"/>
          </a:xfrm>
        </p:grpSpPr>
        <p:sp>
          <p:nvSpPr>
            <p:cNvPr name="Freeform 7" id="7" descr="preencoded.png"/>
            <p:cNvSpPr/>
            <p:nvPr/>
          </p:nvSpPr>
          <p:spPr>
            <a:xfrm flipH="false" flipV="false" rot="0">
              <a:off x="0" y="0"/>
              <a:ext cx="9150858" cy="13726668"/>
            </a:xfrm>
            <a:custGeom>
              <a:avLst/>
              <a:gdLst/>
              <a:ahLst/>
              <a:cxnLst/>
              <a:rect r="r" b="b" t="t" l="l"/>
              <a:pathLst>
                <a:path h="13726668" w="9150858">
                  <a:moveTo>
                    <a:pt x="0" y="0"/>
                  </a:moveTo>
                  <a:lnTo>
                    <a:pt x="9150858" y="0"/>
                  </a:lnTo>
                  <a:lnTo>
                    <a:pt x="9150858" y="13726668"/>
                  </a:lnTo>
                  <a:lnTo>
                    <a:pt x="0" y="13726668"/>
                  </a:lnTo>
                  <a:lnTo>
                    <a:pt x="0" y="0"/>
                  </a:lnTo>
                  <a:close/>
                </a:path>
              </a:pathLst>
            </a:custGeom>
            <a:blipFill>
              <a:blip r:embed="rId3"/>
              <a:stretch>
                <a:fillRect l="-1" t="0" r="-1" b="0"/>
              </a:stretch>
            </a:blipFill>
          </p:spPr>
        </p:sp>
      </p:grpSp>
      <p:sp>
        <p:nvSpPr>
          <p:cNvPr name="TextBox 8" id="8"/>
          <p:cNvSpPr txBox="true"/>
          <p:nvPr/>
        </p:nvSpPr>
        <p:spPr>
          <a:xfrm rot="0">
            <a:off x="7806623" y="2894811"/>
            <a:ext cx="9452677" cy="2737916"/>
          </a:xfrm>
          <a:prstGeom prst="rect">
            <a:avLst/>
          </a:prstGeom>
        </p:spPr>
        <p:txBody>
          <a:bodyPr anchor="t" rtlCol="false" tIns="0" lIns="0" bIns="0" rIns="0">
            <a:spAutoFit/>
          </a:bodyPr>
          <a:lstStyle/>
          <a:p>
            <a:pPr algn="l">
              <a:lnSpc>
                <a:spcPts val="6931"/>
              </a:lnSpc>
            </a:pPr>
            <a:r>
              <a:rPr lang="en-US" sz="5554">
                <a:solidFill>
                  <a:srgbClr val="000000"/>
                </a:solidFill>
                <a:latin typeface="Times New Roman MT"/>
                <a:ea typeface="Times New Roman MT"/>
                <a:cs typeface="Times New Roman MT"/>
                <a:sym typeface="Times New Roman MT"/>
              </a:rPr>
              <a:t>Numbness &amp; Tingling: When to Seek Chiropractic Care in Ithaca</a:t>
            </a:r>
          </a:p>
        </p:txBody>
      </p:sp>
      <p:sp>
        <p:nvSpPr>
          <p:cNvPr name="TextBox 9" id="9"/>
          <p:cNvSpPr txBox="true"/>
          <p:nvPr/>
        </p:nvSpPr>
        <p:spPr>
          <a:xfrm rot="0">
            <a:off x="7806623" y="5911270"/>
            <a:ext cx="9452677" cy="984171"/>
          </a:xfrm>
          <a:prstGeom prst="rect">
            <a:avLst/>
          </a:prstGeom>
        </p:spPr>
        <p:txBody>
          <a:bodyPr anchor="t" rtlCol="false" tIns="0" lIns="0" bIns="0" rIns="0">
            <a:spAutoFit/>
          </a:bodyPr>
          <a:lstStyle/>
          <a:p>
            <a:pPr algn="l">
              <a:lnSpc>
                <a:spcPts val="3474"/>
              </a:lnSpc>
            </a:pPr>
            <a:r>
              <a:rPr lang="en-US" sz="2176">
                <a:solidFill>
                  <a:srgbClr val="000000"/>
                </a:solidFill>
                <a:latin typeface="Overpass Light"/>
                <a:ea typeface="Overpass Light"/>
                <a:cs typeface="Overpass Light"/>
                <a:sym typeface="Overpass Light"/>
              </a:rPr>
              <a:t>Your body sends signals for a reason. Learn when persistent numbness and tingling means it's time to see a professional — right here in Ithaca, NY.</a:t>
            </a:r>
          </a:p>
        </p:txBody>
      </p:sp>
      <p:sp>
        <p:nvSpPr>
          <p:cNvPr name="Freeform 10" id="10"/>
          <p:cNvSpPr/>
          <p:nvPr/>
        </p:nvSpPr>
        <p:spPr>
          <a:xfrm flipH="false" flipV="false" rot="0">
            <a:off x="10568534" y="200373"/>
            <a:ext cx="3347486" cy="442898"/>
          </a:xfrm>
          <a:custGeom>
            <a:avLst/>
            <a:gdLst/>
            <a:ahLst/>
            <a:cxnLst/>
            <a:rect r="r" b="b" t="t" l="l"/>
            <a:pathLst>
              <a:path h="442898" w="3347486">
                <a:moveTo>
                  <a:pt x="0" y="0"/>
                </a:moveTo>
                <a:lnTo>
                  <a:pt x="3347486" y="0"/>
                </a:lnTo>
                <a:lnTo>
                  <a:pt x="3347486" y="442898"/>
                </a:lnTo>
                <a:lnTo>
                  <a:pt x="0" y="442898"/>
                </a:lnTo>
                <a:lnTo>
                  <a:pt x="0" y="0"/>
                </a:lnTo>
                <a:close/>
              </a:path>
            </a:pathLst>
          </a:custGeom>
          <a:blipFill>
            <a:blip r:embed="rId4"/>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EFDF7"/>
        </a:solidFill>
      </p:bgPr>
    </p:bg>
    <p:spTree>
      <p:nvGrpSpPr>
        <p:cNvPr id="1" name=""/>
        <p:cNvGrpSpPr/>
        <p:nvPr/>
      </p:nvGrpSpPr>
      <p:grpSpPr>
        <a:xfrm>
          <a:off x="0" y="0"/>
          <a:ext cx="0" cy="0"/>
          <a:chOff x="0" y="0"/>
          <a:chExt cx="0" cy="0"/>
        </a:xfrm>
      </p:grpSpPr>
      <p:grpSp>
        <p:nvGrpSpPr>
          <p:cNvPr name="Group 2" id="2"/>
          <p:cNvGrpSpPr/>
          <p:nvPr/>
        </p:nvGrpSpPr>
        <p:grpSpPr>
          <a:xfrm rot="0">
            <a:off x="13165470" y="561267"/>
            <a:ext cx="4251166" cy="651802"/>
            <a:chOff x="0" y="0"/>
            <a:chExt cx="2916956" cy="447237"/>
          </a:xfrm>
        </p:grpSpPr>
        <p:sp>
          <p:nvSpPr>
            <p:cNvPr name="Freeform 3" id="3"/>
            <p:cNvSpPr/>
            <p:nvPr/>
          </p:nvSpPr>
          <p:spPr>
            <a:xfrm flipH="false" flipV="false" rot="0">
              <a:off x="0" y="0"/>
              <a:ext cx="2916956" cy="447237"/>
            </a:xfrm>
            <a:custGeom>
              <a:avLst/>
              <a:gdLst/>
              <a:ahLst/>
              <a:cxnLst/>
              <a:rect r="r" b="b" t="t" l="l"/>
              <a:pathLst>
                <a:path h="447237" w="2916956">
                  <a:moveTo>
                    <a:pt x="2713756" y="0"/>
                  </a:moveTo>
                  <a:cubicBezTo>
                    <a:pt x="2825980" y="0"/>
                    <a:pt x="2916956" y="100117"/>
                    <a:pt x="2916956" y="223619"/>
                  </a:cubicBezTo>
                  <a:cubicBezTo>
                    <a:pt x="2916956" y="347120"/>
                    <a:pt x="2825980" y="447237"/>
                    <a:pt x="2713756" y="447237"/>
                  </a:cubicBezTo>
                  <a:lnTo>
                    <a:pt x="203200" y="447237"/>
                  </a:lnTo>
                  <a:cubicBezTo>
                    <a:pt x="90976" y="447237"/>
                    <a:pt x="0" y="347120"/>
                    <a:pt x="0" y="223619"/>
                  </a:cubicBezTo>
                  <a:cubicBezTo>
                    <a:pt x="0" y="100117"/>
                    <a:pt x="90976" y="0"/>
                    <a:pt x="203200" y="0"/>
                  </a:cubicBezTo>
                  <a:close/>
                </a:path>
              </a:pathLst>
            </a:custGeom>
            <a:solidFill>
              <a:srgbClr val="FFFFFF"/>
            </a:solidFill>
            <a:ln w="19050" cap="sq">
              <a:solidFill>
                <a:srgbClr val="45726F"/>
              </a:solidFill>
              <a:prstDash val="solid"/>
              <a:miter/>
            </a:ln>
          </p:spPr>
        </p:sp>
        <p:sp>
          <p:nvSpPr>
            <p:cNvPr name="TextBox 4" id="4"/>
            <p:cNvSpPr txBox="true"/>
            <p:nvPr/>
          </p:nvSpPr>
          <p:spPr>
            <a:xfrm>
              <a:off x="0" y="57150"/>
              <a:ext cx="2916956" cy="390087"/>
            </a:xfrm>
            <a:prstGeom prst="rect">
              <a:avLst/>
            </a:prstGeom>
          </p:spPr>
          <p:txBody>
            <a:bodyPr anchor="ctr" rtlCol="false" tIns="50800" lIns="50800" bIns="50800" rIns="50800"/>
            <a:lstStyle/>
            <a:p>
              <a:pPr algn="ctr">
                <a:lnSpc>
                  <a:spcPts val="2045"/>
                </a:lnSpc>
              </a:pPr>
            </a:p>
          </p:txBody>
        </p:sp>
      </p:grpSp>
      <p:sp>
        <p:nvSpPr>
          <p:cNvPr name="Freeform 5" id="5"/>
          <p:cNvSpPr/>
          <p:nvPr/>
        </p:nvSpPr>
        <p:spPr>
          <a:xfrm flipH="false" flipV="false" rot="0">
            <a:off x="-2284457" y="551400"/>
            <a:ext cx="11398887" cy="11524610"/>
          </a:xfrm>
          <a:custGeom>
            <a:avLst/>
            <a:gdLst/>
            <a:ahLst/>
            <a:cxnLst/>
            <a:rect r="r" b="b" t="t" l="l"/>
            <a:pathLst>
              <a:path h="11524610" w="11398887">
                <a:moveTo>
                  <a:pt x="0" y="0"/>
                </a:moveTo>
                <a:lnTo>
                  <a:pt x="11398887" y="0"/>
                </a:lnTo>
                <a:lnTo>
                  <a:pt x="11398887" y="11524610"/>
                </a:lnTo>
                <a:lnTo>
                  <a:pt x="0" y="11524610"/>
                </a:lnTo>
                <a:lnTo>
                  <a:pt x="0" y="0"/>
                </a:lnTo>
                <a:close/>
              </a:path>
            </a:pathLst>
          </a:custGeom>
          <a:blipFill>
            <a:blip r:embed="rId2"/>
            <a:stretch>
              <a:fillRect l="0" t="0" r="0" b="0"/>
            </a:stretch>
          </a:blipFill>
        </p:spPr>
      </p:sp>
      <p:grpSp>
        <p:nvGrpSpPr>
          <p:cNvPr name="Group 6" id="6"/>
          <p:cNvGrpSpPr/>
          <p:nvPr/>
        </p:nvGrpSpPr>
        <p:grpSpPr>
          <a:xfrm rot="0">
            <a:off x="-1486743" y="2737422"/>
            <a:ext cx="8638462" cy="8638462"/>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38772" t="0" r="-38772" b="0"/>
              </a:stretch>
            </a:blipFill>
            <a:ln w="19050" cap="sq">
              <a:solidFill>
                <a:srgbClr val="000000"/>
              </a:solidFill>
              <a:prstDash val="solid"/>
              <a:miter/>
            </a:ln>
          </p:spPr>
        </p:sp>
      </p:grpSp>
      <p:grpSp>
        <p:nvGrpSpPr>
          <p:cNvPr name="Group 8" id="8"/>
          <p:cNvGrpSpPr/>
          <p:nvPr/>
        </p:nvGrpSpPr>
        <p:grpSpPr>
          <a:xfrm rot="0">
            <a:off x="2687801" y="1758946"/>
            <a:ext cx="3384554" cy="3384554"/>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0" t="-38430" r="0" b="-11432"/>
              </a:stretch>
            </a:blipFill>
            <a:ln w="19050" cap="sq">
              <a:solidFill>
                <a:srgbClr val="000000"/>
              </a:solidFill>
              <a:prstDash val="solid"/>
              <a:miter/>
            </a:ln>
          </p:spPr>
        </p:sp>
      </p:grpSp>
      <p:grpSp>
        <p:nvGrpSpPr>
          <p:cNvPr name="Group 10" id="10"/>
          <p:cNvGrpSpPr/>
          <p:nvPr/>
        </p:nvGrpSpPr>
        <p:grpSpPr>
          <a:xfrm rot="0">
            <a:off x="5069595" y="5239174"/>
            <a:ext cx="3384554" cy="3384554"/>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0" t="-16357" r="0" b="-16357"/>
              </a:stretch>
            </a:blipFill>
            <a:ln w="19050" cap="sq">
              <a:solidFill>
                <a:srgbClr val="000000"/>
              </a:solidFill>
              <a:prstDash val="solid"/>
              <a:miter/>
            </a:ln>
          </p:spPr>
        </p:sp>
      </p:grpSp>
      <p:sp>
        <p:nvSpPr>
          <p:cNvPr name="Freeform 12" id="12"/>
          <p:cNvSpPr/>
          <p:nvPr/>
        </p:nvSpPr>
        <p:spPr>
          <a:xfrm flipH="false" flipV="false" rot="0">
            <a:off x="336927" y="390680"/>
            <a:ext cx="4991122" cy="660364"/>
          </a:xfrm>
          <a:custGeom>
            <a:avLst/>
            <a:gdLst/>
            <a:ahLst/>
            <a:cxnLst/>
            <a:rect r="r" b="b" t="t" l="l"/>
            <a:pathLst>
              <a:path h="660364" w="4991122">
                <a:moveTo>
                  <a:pt x="0" y="0"/>
                </a:moveTo>
                <a:lnTo>
                  <a:pt x="4991122" y="0"/>
                </a:lnTo>
                <a:lnTo>
                  <a:pt x="4991122" y="660363"/>
                </a:lnTo>
                <a:lnTo>
                  <a:pt x="0" y="660363"/>
                </a:lnTo>
                <a:lnTo>
                  <a:pt x="0" y="0"/>
                </a:lnTo>
                <a:close/>
              </a:path>
            </a:pathLst>
          </a:custGeom>
          <a:blipFill>
            <a:blip r:embed="rId6"/>
            <a:stretch>
              <a:fillRect l="0" t="0" r="0" b="0"/>
            </a:stretch>
          </a:blipFill>
        </p:spPr>
      </p:sp>
      <p:sp>
        <p:nvSpPr>
          <p:cNvPr name="TextBox 13" id="13"/>
          <p:cNvSpPr txBox="true"/>
          <p:nvPr/>
        </p:nvSpPr>
        <p:spPr>
          <a:xfrm rot="0">
            <a:off x="9144000" y="2025646"/>
            <a:ext cx="4482951" cy="1131339"/>
          </a:xfrm>
          <a:prstGeom prst="rect">
            <a:avLst/>
          </a:prstGeom>
        </p:spPr>
        <p:txBody>
          <a:bodyPr anchor="t" rtlCol="false" tIns="0" lIns="0" bIns="0" rIns="0">
            <a:spAutoFit/>
          </a:bodyPr>
          <a:lstStyle/>
          <a:p>
            <a:pPr algn="l" marL="0" indent="0" lvl="0">
              <a:lnSpc>
                <a:spcPts val="8274"/>
              </a:lnSpc>
            </a:pPr>
            <a:r>
              <a:rPr lang="en-US" sz="9193" spc="-551">
                <a:solidFill>
                  <a:srgbClr val="222223"/>
                </a:solidFill>
                <a:latin typeface="Brittany"/>
                <a:ea typeface="Brittany"/>
                <a:cs typeface="Brittany"/>
                <a:sym typeface="Brittany"/>
              </a:rPr>
              <a:t>Thank</a:t>
            </a:r>
          </a:p>
        </p:txBody>
      </p:sp>
      <p:sp>
        <p:nvSpPr>
          <p:cNvPr name="TextBox 14" id="14"/>
          <p:cNvSpPr txBox="true"/>
          <p:nvPr/>
        </p:nvSpPr>
        <p:spPr>
          <a:xfrm rot="0">
            <a:off x="11547162" y="2016121"/>
            <a:ext cx="4378052" cy="1104091"/>
          </a:xfrm>
          <a:prstGeom prst="rect">
            <a:avLst/>
          </a:prstGeom>
        </p:spPr>
        <p:txBody>
          <a:bodyPr anchor="t" rtlCol="false" tIns="0" lIns="0" bIns="0" rIns="0">
            <a:spAutoFit/>
          </a:bodyPr>
          <a:lstStyle/>
          <a:p>
            <a:pPr algn="l" marL="0" indent="0" lvl="0">
              <a:lnSpc>
                <a:spcPts val="8080"/>
              </a:lnSpc>
            </a:pPr>
            <a:r>
              <a:rPr lang="en-US" sz="8978" spc="-538">
                <a:solidFill>
                  <a:srgbClr val="222223"/>
                </a:solidFill>
                <a:latin typeface="Brittany"/>
                <a:ea typeface="Brittany"/>
                <a:cs typeface="Brittany"/>
                <a:sym typeface="Brittany"/>
              </a:rPr>
              <a:t>You</a:t>
            </a:r>
          </a:p>
        </p:txBody>
      </p:sp>
      <p:sp>
        <p:nvSpPr>
          <p:cNvPr name="TextBox 15" id="15"/>
          <p:cNvSpPr txBox="true"/>
          <p:nvPr/>
        </p:nvSpPr>
        <p:spPr>
          <a:xfrm rot="0">
            <a:off x="13165470" y="778011"/>
            <a:ext cx="4251166" cy="275430"/>
          </a:xfrm>
          <a:prstGeom prst="rect">
            <a:avLst/>
          </a:prstGeom>
        </p:spPr>
        <p:txBody>
          <a:bodyPr anchor="t" rtlCol="false" tIns="0" lIns="0" bIns="0" rIns="0">
            <a:spAutoFit/>
          </a:bodyPr>
          <a:lstStyle/>
          <a:p>
            <a:pPr algn="ctr">
              <a:lnSpc>
                <a:spcPts val="2045"/>
              </a:lnSpc>
            </a:pPr>
            <a:r>
              <a:rPr lang="en-US" sz="2199" spc="-79">
                <a:solidFill>
                  <a:srgbClr val="222223"/>
                </a:solidFill>
                <a:latin typeface="Open Sauce"/>
                <a:ea typeface="Open Sauce"/>
                <a:cs typeface="Open Sauce"/>
                <a:sym typeface="Open Sauce"/>
              </a:rPr>
              <a:t>www.spinalwellnessithaca.com</a:t>
            </a:r>
          </a:p>
        </p:txBody>
      </p:sp>
      <p:sp>
        <p:nvSpPr>
          <p:cNvPr name="TextBox 16" id="16"/>
          <p:cNvSpPr txBox="true"/>
          <p:nvPr/>
        </p:nvSpPr>
        <p:spPr>
          <a:xfrm rot="0">
            <a:off x="8987036" y="3960052"/>
            <a:ext cx="8720341" cy="2055257"/>
          </a:xfrm>
          <a:prstGeom prst="rect">
            <a:avLst/>
          </a:prstGeom>
        </p:spPr>
        <p:txBody>
          <a:bodyPr anchor="t" rtlCol="false" tIns="0" lIns="0" bIns="0" rIns="0">
            <a:spAutoFit/>
          </a:bodyPr>
          <a:lstStyle/>
          <a:p>
            <a:pPr algn="l">
              <a:lnSpc>
                <a:spcPts val="2719"/>
              </a:lnSpc>
            </a:pPr>
            <a:r>
              <a:rPr lang="en-US" sz="1999" spc="-49">
                <a:solidFill>
                  <a:srgbClr val="222223"/>
                </a:solidFill>
                <a:latin typeface="Lora"/>
                <a:ea typeface="Lora"/>
                <a:cs typeface="Lora"/>
                <a:sym typeface="Lora"/>
              </a:rPr>
              <a:t>We help pe</a:t>
            </a:r>
            <a:r>
              <a:rPr lang="en-US" sz="1999" spc="-49">
                <a:solidFill>
                  <a:srgbClr val="222223"/>
                </a:solidFill>
                <a:latin typeface="Lora"/>
                <a:ea typeface="Lora"/>
                <a:cs typeface="Lora"/>
                <a:sym typeface="Lora"/>
              </a:rPr>
              <a:t>ople improve their posture, resolve chronic ailments, move easier and live a pain-free life. Our team at the Spinal Wellness Center of Ithaca is here to help you achieve your health goals. We are confident many of you can achieve greater levels of health and performance than you have been led to believe. We are finding and freeing things in the body that many health care professionals overlook.</a:t>
            </a:r>
          </a:p>
        </p:txBody>
      </p:sp>
      <p:sp>
        <p:nvSpPr>
          <p:cNvPr name="TextBox 17" id="17"/>
          <p:cNvSpPr txBox="true"/>
          <p:nvPr/>
        </p:nvSpPr>
        <p:spPr>
          <a:xfrm rot="0">
            <a:off x="8987036" y="6304594"/>
            <a:ext cx="8720341" cy="3227806"/>
          </a:xfrm>
          <a:prstGeom prst="rect">
            <a:avLst/>
          </a:prstGeom>
        </p:spPr>
        <p:txBody>
          <a:bodyPr anchor="t" rtlCol="false" tIns="0" lIns="0" bIns="0" rIns="0">
            <a:spAutoFit/>
          </a:bodyPr>
          <a:lstStyle/>
          <a:p>
            <a:pPr algn="l">
              <a:lnSpc>
                <a:spcPts val="2583"/>
              </a:lnSpc>
            </a:pPr>
            <a:r>
              <a:rPr lang="en-US" sz="1899" spc="-47" b="true">
                <a:solidFill>
                  <a:srgbClr val="222223"/>
                </a:solidFill>
                <a:latin typeface="Lora Bold"/>
                <a:ea typeface="Lora Bold"/>
                <a:cs typeface="Lora Bold"/>
                <a:sym typeface="Lora Bold"/>
              </a:rPr>
              <a:t>For More Information Contact Us :</a:t>
            </a:r>
          </a:p>
          <a:p>
            <a:pPr algn="l">
              <a:lnSpc>
                <a:spcPts val="2583"/>
              </a:lnSpc>
            </a:pPr>
          </a:p>
          <a:p>
            <a:pPr algn="l">
              <a:lnSpc>
                <a:spcPts val="2583"/>
              </a:lnSpc>
            </a:pPr>
            <a:r>
              <a:rPr lang="en-US" sz="1899" spc="-47">
                <a:solidFill>
                  <a:srgbClr val="222223"/>
                </a:solidFill>
                <a:latin typeface="Lora"/>
                <a:ea typeface="Lora"/>
                <a:cs typeface="Lora"/>
                <a:sym typeface="Lora"/>
              </a:rPr>
              <a:t>Website: </a:t>
            </a:r>
            <a:r>
              <a:rPr lang="en-US" sz="1899" spc="-47" u="sng">
                <a:solidFill>
                  <a:srgbClr val="222223"/>
                </a:solidFill>
                <a:latin typeface="Lora"/>
                <a:ea typeface="Lora"/>
                <a:cs typeface="Lora"/>
                <a:sym typeface="Lora"/>
                <a:hlinkClick r:id="rId7" tooltip="https://www.spinalwellnessithaca.com/contact-chiropractor-ithaca/"/>
              </a:rPr>
              <a:t>www.spinalwellnessithaca.com</a:t>
            </a:r>
          </a:p>
          <a:p>
            <a:pPr algn="l">
              <a:lnSpc>
                <a:spcPts val="2583"/>
              </a:lnSpc>
            </a:pPr>
          </a:p>
          <a:p>
            <a:pPr algn="l">
              <a:lnSpc>
                <a:spcPts val="2583"/>
              </a:lnSpc>
            </a:pPr>
            <a:r>
              <a:rPr lang="en-US" sz="1899" spc="-47">
                <a:solidFill>
                  <a:srgbClr val="222223"/>
                </a:solidFill>
                <a:latin typeface="Lora"/>
                <a:ea typeface="Lora"/>
                <a:cs typeface="Lora"/>
                <a:sym typeface="Lora"/>
              </a:rPr>
              <a:t>Name: Spinal Wellness Center of Ithaca</a:t>
            </a:r>
          </a:p>
          <a:p>
            <a:pPr algn="l">
              <a:lnSpc>
                <a:spcPts val="2583"/>
              </a:lnSpc>
            </a:pPr>
          </a:p>
          <a:p>
            <a:pPr algn="l">
              <a:lnSpc>
                <a:spcPts val="2583"/>
              </a:lnSpc>
            </a:pPr>
            <a:r>
              <a:rPr lang="en-US" sz="1899" spc="-47">
                <a:solidFill>
                  <a:srgbClr val="222223"/>
                </a:solidFill>
                <a:latin typeface="Lora"/>
                <a:ea typeface="Lora"/>
                <a:cs typeface="Lora"/>
                <a:sym typeface="Lora"/>
              </a:rPr>
              <a:t>Phone: 607-277-2570</a:t>
            </a:r>
          </a:p>
          <a:p>
            <a:pPr algn="l">
              <a:lnSpc>
                <a:spcPts val="2583"/>
              </a:lnSpc>
            </a:pPr>
          </a:p>
          <a:p>
            <a:pPr algn="l">
              <a:lnSpc>
                <a:spcPts val="2583"/>
              </a:lnSpc>
            </a:pPr>
            <a:r>
              <a:rPr lang="en-US" sz="1899" spc="-47">
                <a:solidFill>
                  <a:srgbClr val="222223"/>
                </a:solidFill>
                <a:latin typeface="Lora"/>
                <a:ea typeface="Lora"/>
                <a:cs typeface="Lora"/>
                <a:sym typeface="Lora"/>
              </a:rPr>
              <a:t>Location: 114 1/2 W. Buffalo Street</a:t>
            </a:r>
          </a:p>
          <a:p>
            <a:pPr algn="l">
              <a:lnSpc>
                <a:spcPts val="2583"/>
              </a:lnSpc>
            </a:pPr>
            <a:r>
              <a:rPr lang="en-US" sz="1899" spc="-47">
                <a:solidFill>
                  <a:srgbClr val="222223"/>
                </a:solidFill>
                <a:latin typeface="Lora"/>
                <a:ea typeface="Lora"/>
                <a:cs typeface="Lora"/>
                <a:sym typeface="Lora"/>
              </a:rPr>
              <a:t>Ithaca, NY 14850</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9F4BE"/>
            </a:solid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FFDE6"/>
            </a:solidFill>
          </p:spPr>
        </p:sp>
      </p:grpSp>
      <p:grpSp>
        <p:nvGrpSpPr>
          <p:cNvPr name="Group 6" id="6"/>
          <p:cNvGrpSpPr/>
          <p:nvPr/>
        </p:nvGrpSpPr>
        <p:grpSpPr>
          <a:xfrm rot="0">
            <a:off x="16628307" y="9846183"/>
            <a:ext cx="1609020" cy="384353"/>
            <a:chOff x="0" y="0"/>
            <a:chExt cx="2145360" cy="512470"/>
          </a:xfrm>
        </p:grpSpPr>
        <p:sp>
          <p:nvSpPr>
            <p:cNvPr name="Freeform 7" id="7" descr="preencoded.png">
              <a:hlinkClick r:id="rId3" tooltip="https://gamma.app/?utm_source=made-with-gamma"/>
            </p:cNvPr>
            <p:cNvSpPr/>
            <p:nvPr/>
          </p:nvSpPr>
          <p:spPr>
            <a:xfrm flipH="false" flipV="false" rot="0">
              <a:off x="0" y="0"/>
              <a:ext cx="2145411" cy="512445"/>
            </a:xfrm>
            <a:custGeom>
              <a:avLst/>
              <a:gdLst/>
              <a:ahLst/>
              <a:cxnLst/>
              <a:rect r="r" b="b" t="t" l="l"/>
              <a:pathLst>
                <a:path h="512445" w="2145411">
                  <a:moveTo>
                    <a:pt x="0" y="0"/>
                  </a:moveTo>
                  <a:lnTo>
                    <a:pt x="2145411" y="0"/>
                  </a:lnTo>
                  <a:lnTo>
                    <a:pt x="2145411" y="512445"/>
                  </a:lnTo>
                  <a:lnTo>
                    <a:pt x="0" y="512445"/>
                  </a:lnTo>
                  <a:lnTo>
                    <a:pt x="0" y="0"/>
                  </a:lnTo>
                  <a:close/>
                </a:path>
              </a:pathLst>
            </a:custGeom>
            <a:blipFill>
              <a:blip r:embed="rId4"/>
              <a:stretch>
                <a:fillRect l="0" t="0" r="2" b="-4"/>
              </a:stretch>
            </a:blipFill>
          </p:spPr>
        </p:sp>
      </p:grpSp>
      <p:grpSp>
        <p:nvGrpSpPr>
          <p:cNvPr name="Group 8" id="8"/>
          <p:cNvGrpSpPr/>
          <p:nvPr/>
        </p:nvGrpSpPr>
        <p:grpSpPr>
          <a:xfrm rot="0">
            <a:off x="11438649" y="0"/>
            <a:ext cx="6863191" cy="10295039"/>
            <a:chOff x="0" y="0"/>
            <a:chExt cx="9150922" cy="13726719"/>
          </a:xfrm>
        </p:grpSpPr>
        <p:sp>
          <p:nvSpPr>
            <p:cNvPr name="Freeform 9" id="9" descr="preencoded.png"/>
            <p:cNvSpPr/>
            <p:nvPr/>
          </p:nvSpPr>
          <p:spPr>
            <a:xfrm flipH="false" flipV="false" rot="0">
              <a:off x="0" y="0"/>
              <a:ext cx="9150858" cy="13726668"/>
            </a:xfrm>
            <a:custGeom>
              <a:avLst/>
              <a:gdLst/>
              <a:ahLst/>
              <a:cxnLst/>
              <a:rect r="r" b="b" t="t" l="l"/>
              <a:pathLst>
                <a:path h="13726668" w="9150858">
                  <a:moveTo>
                    <a:pt x="0" y="0"/>
                  </a:moveTo>
                  <a:lnTo>
                    <a:pt x="9150858" y="0"/>
                  </a:lnTo>
                  <a:lnTo>
                    <a:pt x="9150858" y="13726668"/>
                  </a:lnTo>
                  <a:lnTo>
                    <a:pt x="0" y="13726668"/>
                  </a:lnTo>
                  <a:lnTo>
                    <a:pt x="0" y="0"/>
                  </a:lnTo>
                  <a:close/>
                </a:path>
              </a:pathLst>
            </a:custGeom>
            <a:blipFill>
              <a:blip r:embed="rId5"/>
              <a:stretch>
                <a:fillRect l="-1" t="0" r="-1" b="0"/>
              </a:stretch>
            </a:blipFill>
          </p:spPr>
        </p:sp>
      </p:grpSp>
      <p:sp>
        <p:nvSpPr>
          <p:cNvPr name="TextBox 10" id="10"/>
          <p:cNvSpPr txBox="true"/>
          <p:nvPr/>
        </p:nvSpPr>
        <p:spPr>
          <a:xfrm rot="0">
            <a:off x="1028700" y="906951"/>
            <a:ext cx="9452677" cy="1749146"/>
          </a:xfrm>
          <a:prstGeom prst="rect">
            <a:avLst/>
          </a:prstGeom>
        </p:spPr>
        <p:txBody>
          <a:bodyPr anchor="t" rtlCol="false" tIns="0" lIns="0" bIns="0" rIns="0">
            <a:spAutoFit/>
          </a:bodyPr>
          <a:lstStyle/>
          <a:p>
            <a:pPr algn="l">
              <a:lnSpc>
                <a:spcPts val="6557"/>
              </a:lnSpc>
            </a:pPr>
            <a:r>
              <a:rPr lang="en-US" sz="5254">
                <a:solidFill>
                  <a:srgbClr val="000000"/>
                </a:solidFill>
                <a:latin typeface="Times New Roman MT"/>
                <a:ea typeface="Times New Roman MT"/>
                <a:cs typeface="Times New Roman MT"/>
                <a:sym typeface="Times New Roman MT"/>
              </a:rPr>
              <a:t>Understanding Numbness and Tingling</a:t>
            </a:r>
          </a:p>
        </p:txBody>
      </p:sp>
      <p:sp>
        <p:nvSpPr>
          <p:cNvPr name="Freeform 11" id="11" descr="preencoded.png"/>
          <p:cNvSpPr/>
          <p:nvPr/>
        </p:nvSpPr>
        <p:spPr>
          <a:xfrm flipH="false" flipV="false" rot="0">
            <a:off x="832330" y="3046622"/>
            <a:ext cx="9452677" cy="2039198"/>
          </a:xfrm>
          <a:custGeom>
            <a:avLst/>
            <a:gdLst/>
            <a:ahLst/>
            <a:cxnLst/>
            <a:rect r="r" b="b" t="t" l="l"/>
            <a:pathLst>
              <a:path h="2039198" w="9452677">
                <a:moveTo>
                  <a:pt x="0" y="0"/>
                </a:moveTo>
                <a:lnTo>
                  <a:pt x="9452677" y="0"/>
                </a:lnTo>
                <a:lnTo>
                  <a:pt x="9452677" y="2039198"/>
                </a:lnTo>
                <a:lnTo>
                  <a:pt x="0" y="2039198"/>
                </a:lnTo>
                <a:lnTo>
                  <a:pt x="0" y="0"/>
                </a:lnTo>
                <a:close/>
              </a:path>
            </a:pathLst>
          </a:custGeom>
          <a:blipFill>
            <a:blip r:embed="rId6">
              <a:extLst>
                <a:ext uri="{96DAC541-7B7A-43D3-8B79-37D633B846F1}">
                  <asvg:svgBlip xmlns:asvg="http://schemas.microsoft.com/office/drawing/2016/SVG/main" r:embed="rId7"/>
                </a:ext>
              </a:extLst>
            </a:blip>
            <a:stretch>
              <a:fillRect l="0" t="-182" r="0" b="-183"/>
            </a:stretch>
          </a:blipFill>
        </p:spPr>
      </p:sp>
      <p:sp>
        <p:nvSpPr>
          <p:cNvPr name="TextBox 12" id="12"/>
          <p:cNvSpPr txBox="true"/>
          <p:nvPr/>
        </p:nvSpPr>
        <p:spPr>
          <a:xfrm rot="0">
            <a:off x="1293302" y="3345555"/>
            <a:ext cx="8683247" cy="432083"/>
          </a:xfrm>
          <a:prstGeom prst="rect">
            <a:avLst/>
          </a:prstGeom>
        </p:spPr>
        <p:txBody>
          <a:bodyPr anchor="t" rtlCol="false" tIns="0" lIns="0" bIns="0" rIns="0">
            <a:spAutoFit/>
          </a:bodyPr>
          <a:lstStyle/>
          <a:p>
            <a:pPr algn="l">
              <a:lnSpc>
                <a:spcPts val="3278"/>
              </a:lnSpc>
            </a:pPr>
            <a:r>
              <a:rPr lang="en-US" b="true" sz="2627">
                <a:solidFill>
                  <a:srgbClr val="000000"/>
                </a:solidFill>
                <a:latin typeface="Syne Bold"/>
                <a:ea typeface="Syne Bold"/>
                <a:cs typeface="Syne Bold"/>
                <a:sym typeface="Syne Bold"/>
              </a:rPr>
              <a:t>What It Feels Like</a:t>
            </a:r>
          </a:p>
        </p:txBody>
      </p:sp>
      <p:sp>
        <p:nvSpPr>
          <p:cNvPr name="TextBox 13" id="13"/>
          <p:cNvSpPr txBox="true"/>
          <p:nvPr/>
        </p:nvSpPr>
        <p:spPr>
          <a:xfrm rot="0">
            <a:off x="1293302" y="3865563"/>
            <a:ext cx="8683247" cy="911790"/>
          </a:xfrm>
          <a:prstGeom prst="rect">
            <a:avLst/>
          </a:prstGeom>
        </p:spPr>
        <p:txBody>
          <a:bodyPr anchor="t" rtlCol="false" tIns="0" lIns="0" bIns="0" rIns="0">
            <a:spAutoFit/>
          </a:bodyPr>
          <a:lstStyle/>
          <a:p>
            <a:pPr algn="l">
              <a:lnSpc>
                <a:spcPts val="3278"/>
              </a:lnSpc>
            </a:pPr>
            <a:r>
              <a:rPr lang="en-US" sz="2101">
                <a:solidFill>
                  <a:srgbClr val="000000"/>
                </a:solidFill>
                <a:latin typeface="Overpass Light"/>
                <a:ea typeface="Overpass Light"/>
                <a:cs typeface="Overpass Light"/>
                <a:sym typeface="Overpass Light"/>
              </a:rPr>
              <a:t>Unusual, uncomfortable sensations often described as </a:t>
            </a:r>
            <a:r>
              <a:rPr lang="en-US" b="true" sz="2101">
                <a:solidFill>
                  <a:srgbClr val="000000"/>
                </a:solidFill>
                <a:latin typeface="Overpass Bold"/>
                <a:ea typeface="Overpass Bold"/>
                <a:cs typeface="Overpass Bold"/>
                <a:sym typeface="Overpass Bold"/>
              </a:rPr>
              <a:t>"pins and needles"</a:t>
            </a:r>
            <a:r>
              <a:rPr lang="en-US" sz="2101">
                <a:solidFill>
                  <a:srgbClr val="000000"/>
                </a:solidFill>
                <a:latin typeface="Overpass Light"/>
                <a:ea typeface="Overpass Light"/>
                <a:cs typeface="Overpass Light"/>
                <a:sym typeface="Overpass Light"/>
              </a:rPr>
              <a:t> — may occur in fingers, hands, arms, or other body parts.</a:t>
            </a:r>
          </a:p>
        </p:txBody>
      </p:sp>
      <p:sp>
        <p:nvSpPr>
          <p:cNvPr name="Freeform 14" id="14" descr="preencoded.png"/>
          <p:cNvSpPr/>
          <p:nvPr/>
        </p:nvSpPr>
        <p:spPr>
          <a:xfrm flipH="false" flipV="false" rot="0">
            <a:off x="832330" y="5343490"/>
            <a:ext cx="9452677" cy="2039198"/>
          </a:xfrm>
          <a:custGeom>
            <a:avLst/>
            <a:gdLst/>
            <a:ahLst/>
            <a:cxnLst/>
            <a:rect r="r" b="b" t="t" l="l"/>
            <a:pathLst>
              <a:path h="2039198" w="9452677">
                <a:moveTo>
                  <a:pt x="0" y="0"/>
                </a:moveTo>
                <a:lnTo>
                  <a:pt x="9452677" y="0"/>
                </a:lnTo>
                <a:lnTo>
                  <a:pt x="9452677" y="2039198"/>
                </a:lnTo>
                <a:lnTo>
                  <a:pt x="0" y="2039198"/>
                </a:lnTo>
                <a:lnTo>
                  <a:pt x="0" y="0"/>
                </a:lnTo>
                <a:close/>
              </a:path>
            </a:pathLst>
          </a:custGeom>
          <a:blipFill>
            <a:blip r:embed="rId6">
              <a:extLst>
                <a:ext uri="{96DAC541-7B7A-43D3-8B79-37D633B846F1}">
                  <asvg:svgBlip xmlns:asvg="http://schemas.microsoft.com/office/drawing/2016/SVG/main" r:embed="rId7"/>
                </a:ext>
              </a:extLst>
            </a:blip>
            <a:stretch>
              <a:fillRect l="0" t="-182" r="0" b="-183"/>
            </a:stretch>
          </a:blipFill>
        </p:spPr>
      </p:sp>
      <p:sp>
        <p:nvSpPr>
          <p:cNvPr name="TextBox 15" id="15"/>
          <p:cNvSpPr txBox="true"/>
          <p:nvPr/>
        </p:nvSpPr>
        <p:spPr>
          <a:xfrm rot="0">
            <a:off x="1293302" y="5642433"/>
            <a:ext cx="8683247" cy="432083"/>
          </a:xfrm>
          <a:prstGeom prst="rect">
            <a:avLst/>
          </a:prstGeom>
        </p:spPr>
        <p:txBody>
          <a:bodyPr anchor="t" rtlCol="false" tIns="0" lIns="0" bIns="0" rIns="0">
            <a:spAutoFit/>
          </a:bodyPr>
          <a:lstStyle/>
          <a:p>
            <a:pPr algn="l">
              <a:lnSpc>
                <a:spcPts val="3278"/>
              </a:lnSpc>
            </a:pPr>
            <a:r>
              <a:rPr lang="en-US" b="true" sz="2627">
                <a:solidFill>
                  <a:srgbClr val="000000"/>
                </a:solidFill>
                <a:latin typeface="Syne Bold"/>
                <a:ea typeface="Syne Bold"/>
                <a:cs typeface="Syne Bold"/>
                <a:sym typeface="Syne Bold"/>
              </a:rPr>
              <a:t>When It's Normal</a:t>
            </a:r>
          </a:p>
        </p:txBody>
      </p:sp>
      <p:sp>
        <p:nvSpPr>
          <p:cNvPr name="TextBox 16" id="16"/>
          <p:cNvSpPr txBox="true"/>
          <p:nvPr/>
        </p:nvSpPr>
        <p:spPr>
          <a:xfrm rot="0">
            <a:off x="1293302" y="6162440"/>
            <a:ext cx="8683247" cy="911790"/>
          </a:xfrm>
          <a:prstGeom prst="rect">
            <a:avLst/>
          </a:prstGeom>
        </p:spPr>
        <p:txBody>
          <a:bodyPr anchor="t" rtlCol="false" tIns="0" lIns="0" bIns="0" rIns="0">
            <a:spAutoFit/>
          </a:bodyPr>
          <a:lstStyle/>
          <a:p>
            <a:pPr algn="l">
              <a:lnSpc>
                <a:spcPts val="3278"/>
              </a:lnSpc>
            </a:pPr>
            <a:r>
              <a:rPr lang="en-US" sz="2101">
                <a:solidFill>
                  <a:srgbClr val="000000"/>
                </a:solidFill>
                <a:latin typeface="Overpass Light"/>
                <a:ea typeface="Overpass Light"/>
                <a:cs typeface="Overpass Light"/>
                <a:sym typeface="Overpass Light"/>
              </a:rPr>
              <a:t>Occasional tingling from prolonged positioning — like sitting cross-legged — is a common, temporary experience.</a:t>
            </a:r>
          </a:p>
        </p:txBody>
      </p:sp>
      <p:sp>
        <p:nvSpPr>
          <p:cNvPr name="Freeform 17" id="17" descr="preencoded.png"/>
          <p:cNvSpPr/>
          <p:nvPr/>
        </p:nvSpPr>
        <p:spPr>
          <a:xfrm flipH="false" flipV="false" rot="0">
            <a:off x="832330" y="7640368"/>
            <a:ext cx="9452677" cy="2039198"/>
          </a:xfrm>
          <a:custGeom>
            <a:avLst/>
            <a:gdLst/>
            <a:ahLst/>
            <a:cxnLst/>
            <a:rect r="r" b="b" t="t" l="l"/>
            <a:pathLst>
              <a:path h="2039198" w="9452677">
                <a:moveTo>
                  <a:pt x="0" y="0"/>
                </a:moveTo>
                <a:lnTo>
                  <a:pt x="9452677" y="0"/>
                </a:lnTo>
                <a:lnTo>
                  <a:pt x="9452677" y="2039198"/>
                </a:lnTo>
                <a:lnTo>
                  <a:pt x="0" y="2039198"/>
                </a:lnTo>
                <a:lnTo>
                  <a:pt x="0" y="0"/>
                </a:lnTo>
                <a:close/>
              </a:path>
            </a:pathLst>
          </a:custGeom>
          <a:blipFill>
            <a:blip r:embed="rId6">
              <a:extLst>
                <a:ext uri="{96DAC541-7B7A-43D3-8B79-37D633B846F1}">
                  <asvg:svgBlip xmlns:asvg="http://schemas.microsoft.com/office/drawing/2016/SVG/main" r:embed="rId7"/>
                </a:ext>
              </a:extLst>
            </a:blip>
            <a:stretch>
              <a:fillRect l="0" t="-182" r="0" b="-183"/>
            </a:stretch>
          </a:blipFill>
        </p:spPr>
      </p:sp>
      <p:sp>
        <p:nvSpPr>
          <p:cNvPr name="TextBox 18" id="18"/>
          <p:cNvSpPr txBox="true"/>
          <p:nvPr/>
        </p:nvSpPr>
        <p:spPr>
          <a:xfrm rot="0">
            <a:off x="1293302" y="7939301"/>
            <a:ext cx="8683247" cy="432083"/>
          </a:xfrm>
          <a:prstGeom prst="rect">
            <a:avLst/>
          </a:prstGeom>
        </p:spPr>
        <p:txBody>
          <a:bodyPr anchor="t" rtlCol="false" tIns="0" lIns="0" bIns="0" rIns="0">
            <a:spAutoFit/>
          </a:bodyPr>
          <a:lstStyle/>
          <a:p>
            <a:pPr algn="l">
              <a:lnSpc>
                <a:spcPts val="3278"/>
              </a:lnSpc>
            </a:pPr>
            <a:r>
              <a:rPr lang="en-US" b="true" sz="2627">
                <a:solidFill>
                  <a:srgbClr val="000000"/>
                </a:solidFill>
                <a:latin typeface="Syne Bold"/>
                <a:ea typeface="Syne Bold"/>
                <a:cs typeface="Syne Bold"/>
                <a:sym typeface="Syne Bold"/>
              </a:rPr>
              <a:t>When to Pay Attention</a:t>
            </a:r>
          </a:p>
        </p:txBody>
      </p:sp>
      <p:sp>
        <p:nvSpPr>
          <p:cNvPr name="TextBox 19" id="19"/>
          <p:cNvSpPr txBox="true"/>
          <p:nvPr/>
        </p:nvSpPr>
        <p:spPr>
          <a:xfrm rot="0">
            <a:off x="1293302" y="8459318"/>
            <a:ext cx="8683247" cy="911790"/>
          </a:xfrm>
          <a:prstGeom prst="rect">
            <a:avLst/>
          </a:prstGeom>
        </p:spPr>
        <p:txBody>
          <a:bodyPr anchor="t" rtlCol="false" tIns="0" lIns="0" bIns="0" rIns="0">
            <a:spAutoFit/>
          </a:bodyPr>
          <a:lstStyle/>
          <a:p>
            <a:pPr algn="l">
              <a:lnSpc>
                <a:spcPts val="3278"/>
              </a:lnSpc>
            </a:pPr>
            <a:r>
              <a:rPr lang="en-US" sz="2101">
                <a:solidFill>
                  <a:srgbClr val="000000"/>
                </a:solidFill>
                <a:latin typeface="Overpass Light"/>
                <a:ea typeface="Overpass Light"/>
                <a:cs typeface="Overpass Light"/>
                <a:sym typeface="Overpass Light"/>
              </a:rPr>
              <a:t>Repeated or persistent symptoms warrant professional evaluation. Your body is communicating something worth listening to.</a:t>
            </a:r>
          </a:p>
        </p:txBody>
      </p:sp>
      <p:sp>
        <p:nvSpPr>
          <p:cNvPr name="Freeform 20" id="20"/>
          <p:cNvSpPr/>
          <p:nvPr/>
        </p:nvSpPr>
        <p:spPr>
          <a:xfrm flipH="false" flipV="false" rot="0">
            <a:off x="3614905" y="200373"/>
            <a:ext cx="3347486" cy="442898"/>
          </a:xfrm>
          <a:custGeom>
            <a:avLst/>
            <a:gdLst/>
            <a:ahLst/>
            <a:cxnLst/>
            <a:rect r="r" b="b" t="t" l="l"/>
            <a:pathLst>
              <a:path h="442898" w="3347486">
                <a:moveTo>
                  <a:pt x="0" y="0"/>
                </a:moveTo>
                <a:lnTo>
                  <a:pt x="3347486" y="0"/>
                </a:lnTo>
                <a:lnTo>
                  <a:pt x="3347486" y="442898"/>
                </a:lnTo>
                <a:lnTo>
                  <a:pt x="0" y="442898"/>
                </a:lnTo>
                <a:lnTo>
                  <a:pt x="0" y="0"/>
                </a:lnTo>
                <a:close/>
              </a:path>
            </a:pathLst>
          </a:custGeom>
          <a:blipFill>
            <a:blip r:embed="rId8"/>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9F4BE"/>
            </a:solidFill>
          </p:spPr>
        </p:sp>
      </p:grpSp>
      <p:grpSp>
        <p:nvGrpSpPr>
          <p:cNvPr name="Group 4" id="4"/>
          <p:cNvGrpSpPr/>
          <p:nvPr/>
        </p:nvGrpSpPr>
        <p:grpSpPr>
          <a:xfrm rot="0">
            <a:off x="5" y="-8039"/>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FFDE6"/>
            </a:solidFill>
          </p:spPr>
        </p:sp>
      </p:grpSp>
      <p:grpSp>
        <p:nvGrpSpPr>
          <p:cNvPr name="Group 6" id="6"/>
          <p:cNvGrpSpPr/>
          <p:nvPr/>
        </p:nvGrpSpPr>
        <p:grpSpPr>
          <a:xfrm rot="0">
            <a:off x="11961585" y="2385660"/>
            <a:ext cx="5361422" cy="1664160"/>
            <a:chOff x="0" y="0"/>
            <a:chExt cx="7148563" cy="2218880"/>
          </a:xfrm>
        </p:grpSpPr>
        <p:sp>
          <p:nvSpPr>
            <p:cNvPr name="Freeform 7" id="7"/>
            <p:cNvSpPr/>
            <p:nvPr/>
          </p:nvSpPr>
          <p:spPr>
            <a:xfrm flipH="false" flipV="false" rot="0">
              <a:off x="0" y="0"/>
              <a:ext cx="7148576" cy="2218944"/>
            </a:xfrm>
            <a:custGeom>
              <a:avLst/>
              <a:gdLst/>
              <a:ahLst/>
              <a:cxnLst/>
              <a:rect r="r" b="b" t="t" l="l"/>
              <a:pathLst>
                <a:path h="2218944" w="7148576">
                  <a:moveTo>
                    <a:pt x="0" y="127381"/>
                  </a:moveTo>
                  <a:cubicBezTo>
                    <a:pt x="0" y="57023"/>
                    <a:pt x="57023" y="0"/>
                    <a:pt x="127381" y="0"/>
                  </a:cubicBezTo>
                  <a:lnTo>
                    <a:pt x="7021195" y="0"/>
                  </a:lnTo>
                  <a:cubicBezTo>
                    <a:pt x="7091552" y="0"/>
                    <a:pt x="7148576" y="57023"/>
                    <a:pt x="7148576" y="127381"/>
                  </a:cubicBezTo>
                  <a:lnTo>
                    <a:pt x="7148576" y="2091563"/>
                  </a:lnTo>
                  <a:cubicBezTo>
                    <a:pt x="7148576" y="2161921"/>
                    <a:pt x="7091552" y="2218944"/>
                    <a:pt x="7021195" y="2218944"/>
                  </a:cubicBezTo>
                  <a:lnTo>
                    <a:pt x="127381" y="2218944"/>
                  </a:lnTo>
                  <a:cubicBezTo>
                    <a:pt x="57023" y="2218817"/>
                    <a:pt x="0" y="2161794"/>
                    <a:pt x="0" y="2091563"/>
                  </a:cubicBezTo>
                  <a:close/>
                </a:path>
              </a:pathLst>
            </a:custGeom>
            <a:solidFill>
              <a:srgbClr val="DDEEE6"/>
            </a:solidFill>
            <a:ln w="9532" cap="sq">
              <a:solidFill>
                <a:srgbClr val="C3D4CC"/>
              </a:solidFill>
              <a:prstDash val="solid"/>
              <a:miter/>
            </a:ln>
          </p:spPr>
        </p:sp>
      </p:grpSp>
      <p:grpSp>
        <p:nvGrpSpPr>
          <p:cNvPr name="Group 8" id="8"/>
          <p:cNvGrpSpPr/>
          <p:nvPr/>
        </p:nvGrpSpPr>
        <p:grpSpPr>
          <a:xfrm rot="0">
            <a:off x="11961585" y="4316520"/>
            <a:ext cx="5361422" cy="1664160"/>
            <a:chOff x="0" y="0"/>
            <a:chExt cx="7148563" cy="2218880"/>
          </a:xfrm>
        </p:grpSpPr>
        <p:sp>
          <p:nvSpPr>
            <p:cNvPr name="Freeform 9" id="9"/>
            <p:cNvSpPr/>
            <p:nvPr/>
          </p:nvSpPr>
          <p:spPr>
            <a:xfrm flipH="false" flipV="false" rot="0">
              <a:off x="0" y="0"/>
              <a:ext cx="7148576" cy="2218944"/>
            </a:xfrm>
            <a:custGeom>
              <a:avLst/>
              <a:gdLst/>
              <a:ahLst/>
              <a:cxnLst/>
              <a:rect r="r" b="b" t="t" l="l"/>
              <a:pathLst>
                <a:path h="2218944" w="7148576">
                  <a:moveTo>
                    <a:pt x="0" y="127381"/>
                  </a:moveTo>
                  <a:cubicBezTo>
                    <a:pt x="0" y="57023"/>
                    <a:pt x="57023" y="0"/>
                    <a:pt x="127381" y="0"/>
                  </a:cubicBezTo>
                  <a:lnTo>
                    <a:pt x="7021195" y="0"/>
                  </a:lnTo>
                  <a:cubicBezTo>
                    <a:pt x="7091552" y="0"/>
                    <a:pt x="7148576" y="57023"/>
                    <a:pt x="7148576" y="127381"/>
                  </a:cubicBezTo>
                  <a:lnTo>
                    <a:pt x="7148576" y="2091563"/>
                  </a:lnTo>
                  <a:cubicBezTo>
                    <a:pt x="7148576" y="2161921"/>
                    <a:pt x="7091552" y="2218944"/>
                    <a:pt x="7021195" y="2218944"/>
                  </a:cubicBezTo>
                  <a:lnTo>
                    <a:pt x="127381" y="2218944"/>
                  </a:lnTo>
                  <a:cubicBezTo>
                    <a:pt x="57023" y="2218817"/>
                    <a:pt x="0" y="2161794"/>
                    <a:pt x="0" y="2091563"/>
                  </a:cubicBezTo>
                  <a:close/>
                </a:path>
              </a:pathLst>
            </a:custGeom>
            <a:solidFill>
              <a:srgbClr val="DDEEE6"/>
            </a:solidFill>
            <a:ln w="9532" cap="sq">
              <a:solidFill>
                <a:srgbClr val="C3D4CC"/>
              </a:solidFill>
              <a:prstDash val="solid"/>
              <a:miter/>
            </a:ln>
          </p:spPr>
        </p:sp>
      </p:grpSp>
      <p:grpSp>
        <p:nvGrpSpPr>
          <p:cNvPr name="Group 10" id="10"/>
          <p:cNvGrpSpPr/>
          <p:nvPr/>
        </p:nvGrpSpPr>
        <p:grpSpPr>
          <a:xfrm rot="0">
            <a:off x="11961585" y="6247381"/>
            <a:ext cx="5361422" cy="1664160"/>
            <a:chOff x="0" y="0"/>
            <a:chExt cx="7148563" cy="2218880"/>
          </a:xfrm>
        </p:grpSpPr>
        <p:sp>
          <p:nvSpPr>
            <p:cNvPr name="Freeform 11" id="11"/>
            <p:cNvSpPr/>
            <p:nvPr/>
          </p:nvSpPr>
          <p:spPr>
            <a:xfrm flipH="false" flipV="false" rot="0">
              <a:off x="0" y="0"/>
              <a:ext cx="7148576" cy="2218944"/>
            </a:xfrm>
            <a:custGeom>
              <a:avLst/>
              <a:gdLst/>
              <a:ahLst/>
              <a:cxnLst/>
              <a:rect r="r" b="b" t="t" l="l"/>
              <a:pathLst>
                <a:path h="2218944" w="7148576">
                  <a:moveTo>
                    <a:pt x="0" y="127381"/>
                  </a:moveTo>
                  <a:cubicBezTo>
                    <a:pt x="0" y="57023"/>
                    <a:pt x="57023" y="0"/>
                    <a:pt x="127381" y="0"/>
                  </a:cubicBezTo>
                  <a:lnTo>
                    <a:pt x="7021195" y="0"/>
                  </a:lnTo>
                  <a:cubicBezTo>
                    <a:pt x="7091552" y="0"/>
                    <a:pt x="7148576" y="57023"/>
                    <a:pt x="7148576" y="127381"/>
                  </a:cubicBezTo>
                  <a:lnTo>
                    <a:pt x="7148576" y="2091563"/>
                  </a:lnTo>
                  <a:cubicBezTo>
                    <a:pt x="7148576" y="2161921"/>
                    <a:pt x="7091552" y="2218944"/>
                    <a:pt x="7021195" y="2218944"/>
                  </a:cubicBezTo>
                  <a:lnTo>
                    <a:pt x="127381" y="2218944"/>
                  </a:lnTo>
                  <a:cubicBezTo>
                    <a:pt x="57023" y="2218817"/>
                    <a:pt x="0" y="2161794"/>
                    <a:pt x="0" y="2091563"/>
                  </a:cubicBezTo>
                  <a:close/>
                </a:path>
              </a:pathLst>
            </a:custGeom>
            <a:solidFill>
              <a:srgbClr val="DDEEE6"/>
            </a:solidFill>
            <a:ln w="9532" cap="sq">
              <a:solidFill>
                <a:srgbClr val="C3D4CC"/>
              </a:solidFill>
              <a:prstDash val="solid"/>
              <a:miter/>
            </a:ln>
          </p:spPr>
        </p:sp>
      </p:grpSp>
      <p:grpSp>
        <p:nvGrpSpPr>
          <p:cNvPr name="Group 12" id="12"/>
          <p:cNvGrpSpPr/>
          <p:nvPr/>
        </p:nvGrpSpPr>
        <p:grpSpPr>
          <a:xfrm rot="0">
            <a:off x="11961585" y="8176942"/>
            <a:ext cx="5361422" cy="1664160"/>
            <a:chOff x="0" y="0"/>
            <a:chExt cx="7148563" cy="2218880"/>
          </a:xfrm>
        </p:grpSpPr>
        <p:sp>
          <p:nvSpPr>
            <p:cNvPr name="Freeform 13" id="13"/>
            <p:cNvSpPr/>
            <p:nvPr/>
          </p:nvSpPr>
          <p:spPr>
            <a:xfrm flipH="false" flipV="false" rot="0">
              <a:off x="0" y="0"/>
              <a:ext cx="7148576" cy="2218944"/>
            </a:xfrm>
            <a:custGeom>
              <a:avLst/>
              <a:gdLst/>
              <a:ahLst/>
              <a:cxnLst/>
              <a:rect r="r" b="b" t="t" l="l"/>
              <a:pathLst>
                <a:path h="2218944" w="7148576">
                  <a:moveTo>
                    <a:pt x="0" y="127381"/>
                  </a:moveTo>
                  <a:cubicBezTo>
                    <a:pt x="0" y="57023"/>
                    <a:pt x="57023" y="0"/>
                    <a:pt x="127381" y="0"/>
                  </a:cubicBezTo>
                  <a:lnTo>
                    <a:pt x="7021195" y="0"/>
                  </a:lnTo>
                  <a:cubicBezTo>
                    <a:pt x="7091552" y="0"/>
                    <a:pt x="7148576" y="57023"/>
                    <a:pt x="7148576" y="127381"/>
                  </a:cubicBezTo>
                  <a:lnTo>
                    <a:pt x="7148576" y="2091563"/>
                  </a:lnTo>
                  <a:cubicBezTo>
                    <a:pt x="7148576" y="2161921"/>
                    <a:pt x="7091552" y="2218944"/>
                    <a:pt x="7021195" y="2218944"/>
                  </a:cubicBezTo>
                  <a:lnTo>
                    <a:pt x="127381" y="2218944"/>
                  </a:lnTo>
                  <a:cubicBezTo>
                    <a:pt x="57023" y="2218817"/>
                    <a:pt x="0" y="2161794"/>
                    <a:pt x="0" y="2091563"/>
                  </a:cubicBezTo>
                  <a:close/>
                </a:path>
              </a:pathLst>
            </a:custGeom>
            <a:solidFill>
              <a:srgbClr val="DDEEE6"/>
            </a:solidFill>
            <a:ln w="9532" cap="sq">
              <a:solidFill>
                <a:srgbClr val="C3D4CC"/>
              </a:solidFill>
              <a:prstDash val="solid"/>
              <a:miter/>
            </a:ln>
          </p:spPr>
        </p:sp>
      </p:grpSp>
      <p:grpSp>
        <p:nvGrpSpPr>
          <p:cNvPr name="Group 14" id="14"/>
          <p:cNvGrpSpPr/>
          <p:nvPr/>
        </p:nvGrpSpPr>
        <p:grpSpPr>
          <a:xfrm rot="0">
            <a:off x="613594" y="2647862"/>
            <a:ext cx="10410307" cy="6665639"/>
            <a:chOff x="0" y="0"/>
            <a:chExt cx="1612829" cy="1032682"/>
          </a:xfrm>
        </p:grpSpPr>
        <p:sp>
          <p:nvSpPr>
            <p:cNvPr name="Freeform 15" id="15"/>
            <p:cNvSpPr/>
            <p:nvPr/>
          </p:nvSpPr>
          <p:spPr>
            <a:xfrm flipH="false" flipV="false" rot="0">
              <a:off x="0" y="0"/>
              <a:ext cx="1612829" cy="1032682"/>
            </a:xfrm>
            <a:custGeom>
              <a:avLst/>
              <a:gdLst/>
              <a:ahLst/>
              <a:cxnLst/>
              <a:rect r="r" b="b" t="t" l="l"/>
              <a:pathLst>
                <a:path h="1032682" w="1612829">
                  <a:moveTo>
                    <a:pt x="0" y="0"/>
                  </a:moveTo>
                  <a:lnTo>
                    <a:pt x="1612829" y="0"/>
                  </a:lnTo>
                  <a:lnTo>
                    <a:pt x="1612829" y="1032682"/>
                  </a:lnTo>
                  <a:lnTo>
                    <a:pt x="0" y="1032682"/>
                  </a:lnTo>
                  <a:close/>
                </a:path>
              </a:pathLst>
            </a:custGeom>
            <a:blipFill>
              <a:blip r:embed="rId3"/>
              <a:stretch>
                <a:fillRect l="0" t="-2075" r="0" b="-2075"/>
              </a:stretch>
            </a:blipFill>
          </p:spPr>
        </p:sp>
      </p:grpSp>
      <p:sp>
        <p:nvSpPr>
          <p:cNvPr name="Freeform 16" id="16"/>
          <p:cNvSpPr/>
          <p:nvPr/>
        </p:nvSpPr>
        <p:spPr>
          <a:xfrm flipH="false" flipV="false" rot="0">
            <a:off x="7334250" y="200373"/>
            <a:ext cx="3347486" cy="442898"/>
          </a:xfrm>
          <a:custGeom>
            <a:avLst/>
            <a:gdLst/>
            <a:ahLst/>
            <a:cxnLst/>
            <a:rect r="r" b="b" t="t" l="l"/>
            <a:pathLst>
              <a:path h="442898" w="3347486">
                <a:moveTo>
                  <a:pt x="0" y="0"/>
                </a:moveTo>
                <a:lnTo>
                  <a:pt x="3347486" y="0"/>
                </a:lnTo>
                <a:lnTo>
                  <a:pt x="3347486" y="442898"/>
                </a:lnTo>
                <a:lnTo>
                  <a:pt x="0" y="442898"/>
                </a:lnTo>
                <a:lnTo>
                  <a:pt x="0" y="0"/>
                </a:lnTo>
                <a:close/>
              </a:path>
            </a:pathLst>
          </a:custGeom>
          <a:blipFill>
            <a:blip r:embed="rId4"/>
            <a:stretch>
              <a:fillRect l="0" t="0" r="0" b="0"/>
            </a:stretch>
          </a:blipFill>
        </p:spPr>
      </p:sp>
      <p:sp>
        <p:nvSpPr>
          <p:cNvPr name="TextBox 17" id="17"/>
          <p:cNvSpPr txBox="true"/>
          <p:nvPr/>
        </p:nvSpPr>
        <p:spPr>
          <a:xfrm rot="0">
            <a:off x="3734174" y="1066001"/>
            <a:ext cx="11247239" cy="782629"/>
          </a:xfrm>
          <a:prstGeom prst="rect">
            <a:avLst/>
          </a:prstGeom>
        </p:spPr>
        <p:txBody>
          <a:bodyPr anchor="t" rtlCol="false" tIns="0" lIns="0" bIns="0" rIns="0">
            <a:spAutoFit/>
          </a:bodyPr>
          <a:lstStyle/>
          <a:p>
            <a:pPr algn="l">
              <a:lnSpc>
                <a:spcPts val="5526"/>
              </a:lnSpc>
            </a:pPr>
            <a:r>
              <a:rPr lang="en-US" sz="4428">
                <a:solidFill>
                  <a:srgbClr val="000000"/>
                </a:solidFill>
                <a:latin typeface="Times New Roman MT"/>
                <a:ea typeface="Times New Roman MT"/>
                <a:cs typeface="Times New Roman MT"/>
                <a:sym typeface="Times New Roman MT"/>
              </a:rPr>
              <a:t>Common Causes of Nerve-Related Discomfort</a:t>
            </a:r>
          </a:p>
        </p:txBody>
      </p:sp>
      <p:sp>
        <p:nvSpPr>
          <p:cNvPr name="TextBox 18" id="18"/>
          <p:cNvSpPr txBox="true"/>
          <p:nvPr/>
        </p:nvSpPr>
        <p:spPr>
          <a:xfrm rot="0">
            <a:off x="12201977" y="2607002"/>
            <a:ext cx="4880639" cy="372342"/>
          </a:xfrm>
          <a:prstGeom prst="rect">
            <a:avLst/>
          </a:prstGeom>
        </p:spPr>
        <p:txBody>
          <a:bodyPr anchor="t" rtlCol="false" tIns="0" lIns="0" bIns="0" rIns="0">
            <a:spAutoFit/>
          </a:bodyPr>
          <a:lstStyle/>
          <a:p>
            <a:pPr algn="l">
              <a:lnSpc>
                <a:spcPts val="2716"/>
              </a:lnSpc>
            </a:pPr>
            <a:r>
              <a:rPr lang="en-US" b="true" sz="2176">
                <a:solidFill>
                  <a:srgbClr val="000000"/>
                </a:solidFill>
                <a:latin typeface="Syne Bold"/>
                <a:ea typeface="Syne Bold"/>
                <a:cs typeface="Syne Bold"/>
                <a:sym typeface="Syne Bold"/>
              </a:rPr>
              <a:t>Nerve Pressure</a:t>
            </a:r>
          </a:p>
        </p:txBody>
      </p:sp>
      <p:sp>
        <p:nvSpPr>
          <p:cNvPr name="TextBox 19" id="19"/>
          <p:cNvSpPr txBox="true"/>
          <p:nvPr/>
        </p:nvSpPr>
        <p:spPr>
          <a:xfrm rot="0">
            <a:off x="12201977" y="3121323"/>
            <a:ext cx="4880639" cy="688096"/>
          </a:xfrm>
          <a:prstGeom prst="rect">
            <a:avLst/>
          </a:prstGeom>
        </p:spPr>
        <p:txBody>
          <a:bodyPr anchor="t" rtlCol="false" tIns="0" lIns="0" bIns="0" rIns="0">
            <a:spAutoFit/>
          </a:bodyPr>
          <a:lstStyle/>
          <a:p>
            <a:pPr algn="l">
              <a:lnSpc>
                <a:spcPts val="2485"/>
              </a:lnSpc>
            </a:pPr>
            <a:r>
              <a:rPr lang="en-US" sz="1726">
                <a:solidFill>
                  <a:srgbClr val="000000"/>
                </a:solidFill>
                <a:latin typeface="Overpass Light"/>
                <a:ea typeface="Overpass Light"/>
                <a:cs typeface="Overpass Light"/>
                <a:sym typeface="Overpass Light"/>
              </a:rPr>
              <a:t>Irritation, squeezing, or compression on nerves disrupts normal sensation.</a:t>
            </a:r>
          </a:p>
        </p:txBody>
      </p:sp>
      <p:sp>
        <p:nvSpPr>
          <p:cNvPr name="TextBox 20" id="20"/>
          <p:cNvSpPr txBox="true"/>
          <p:nvPr/>
        </p:nvSpPr>
        <p:spPr>
          <a:xfrm rot="0">
            <a:off x="12201977" y="4537862"/>
            <a:ext cx="4880639" cy="372342"/>
          </a:xfrm>
          <a:prstGeom prst="rect">
            <a:avLst/>
          </a:prstGeom>
        </p:spPr>
        <p:txBody>
          <a:bodyPr anchor="t" rtlCol="false" tIns="0" lIns="0" bIns="0" rIns="0">
            <a:spAutoFit/>
          </a:bodyPr>
          <a:lstStyle/>
          <a:p>
            <a:pPr algn="l">
              <a:lnSpc>
                <a:spcPts val="2716"/>
              </a:lnSpc>
            </a:pPr>
            <a:r>
              <a:rPr lang="en-US" b="true" sz="2176">
                <a:solidFill>
                  <a:srgbClr val="000000"/>
                </a:solidFill>
                <a:latin typeface="Syne Bold"/>
                <a:ea typeface="Syne Bold"/>
                <a:cs typeface="Syne Bold"/>
                <a:sym typeface="Syne Bold"/>
              </a:rPr>
              <a:t>Postural Issues</a:t>
            </a:r>
          </a:p>
        </p:txBody>
      </p:sp>
      <p:sp>
        <p:nvSpPr>
          <p:cNvPr name="TextBox 21" id="21"/>
          <p:cNvSpPr txBox="true"/>
          <p:nvPr/>
        </p:nvSpPr>
        <p:spPr>
          <a:xfrm rot="0">
            <a:off x="12201977" y="5052184"/>
            <a:ext cx="4880639" cy="688096"/>
          </a:xfrm>
          <a:prstGeom prst="rect">
            <a:avLst/>
          </a:prstGeom>
        </p:spPr>
        <p:txBody>
          <a:bodyPr anchor="t" rtlCol="false" tIns="0" lIns="0" bIns="0" rIns="0">
            <a:spAutoFit/>
          </a:bodyPr>
          <a:lstStyle/>
          <a:p>
            <a:pPr algn="l">
              <a:lnSpc>
                <a:spcPts val="2485"/>
              </a:lnSpc>
            </a:pPr>
            <a:r>
              <a:rPr lang="en-US" sz="1726">
                <a:solidFill>
                  <a:srgbClr val="000000"/>
                </a:solidFill>
                <a:latin typeface="Overpass Light"/>
                <a:ea typeface="Overpass Light"/>
                <a:cs typeface="Overpass Light"/>
                <a:sym typeface="Overpass Light"/>
              </a:rPr>
              <a:t>Poor posture during extended desk work places chronic stress on the spine.</a:t>
            </a:r>
          </a:p>
        </p:txBody>
      </p:sp>
      <p:sp>
        <p:nvSpPr>
          <p:cNvPr name="TextBox 22" id="22"/>
          <p:cNvSpPr txBox="true"/>
          <p:nvPr/>
        </p:nvSpPr>
        <p:spPr>
          <a:xfrm rot="0">
            <a:off x="12201977" y="6468732"/>
            <a:ext cx="4880639" cy="372342"/>
          </a:xfrm>
          <a:prstGeom prst="rect">
            <a:avLst/>
          </a:prstGeom>
        </p:spPr>
        <p:txBody>
          <a:bodyPr anchor="t" rtlCol="false" tIns="0" lIns="0" bIns="0" rIns="0">
            <a:spAutoFit/>
          </a:bodyPr>
          <a:lstStyle/>
          <a:p>
            <a:pPr algn="l">
              <a:lnSpc>
                <a:spcPts val="2716"/>
              </a:lnSpc>
            </a:pPr>
            <a:r>
              <a:rPr lang="en-US" b="true" sz="2176">
                <a:solidFill>
                  <a:srgbClr val="000000"/>
                </a:solidFill>
                <a:latin typeface="Syne Bold"/>
                <a:ea typeface="Syne Bold"/>
                <a:cs typeface="Syne Bold"/>
                <a:sym typeface="Syne Bold"/>
              </a:rPr>
              <a:t>Muscle Tension</a:t>
            </a:r>
          </a:p>
        </p:txBody>
      </p:sp>
      <p:sp>
        <p:nvSpPr>
          <p:cNvPr name="TextBox 23" id="23"/>
          <p:cNvSpPr txBox="true"/>
          <p:nvPr/>
        </p:nvSpPr>
        <p:spPr>
          <a:xfrm rot="0">
            <a:off x="12201977" y="6983044"/>
            <a:ext cx="4880639" cy="688096"/>
          </a:xfrm>
          <a:prstGeom prst="rect">
            <a:avLst/>
          </a:prstGeom>
        </p:spPr>
        <p:txBody>
          <a:bodyPr anchor="t" rtlCol="false" tIns="0" lIns="0" bIns="0" rIns="0">
            <a:spAutoFit/>
          </a:bodyPr>
          <a:lstStyle/>
          <a:p>
            <a:pPr algn="l">
              <a:lnSpc>
                <a:spcPts val="2485"/>
              </a:lnSpc>
            </a:pPr>
            <a:r>
              <a:rPr lang="en-US" sz="1726">
                <a:solidFill>
                  <a:srgbClr val="000000"/>
                </a:solidFill>
                <a:latin typeface="Overpass Light"/>
                <a:ea typeface="Overpass Light"/>
                <a:cs typeface="Overpass Light"/>
                <a:sym typeface="Overpass Light"/>
              </a:rPr>
              <a:t>Tight muscles can stress and impinge nearby nerves over time.</a:t>
            </a:r>
          </a:p>
        </p:txBody>
      </p:sp>
      <p:sp>
        <p:nvSpPr>
          <p:cNvPr name="TextBox 24" id="24"/>
          <p:cNvSpPr txBox="true"/>
          <p:nvPr/>
        </p:nvSpPr>
        <p:spPr>
          <a:xfrm rot="0">
            <a:off x="12201977" y="8398294"/>
            <a:ext cx="4880639" cy="372342"/>
          </a:xfrm>
          <a:prstGeom prst="rect">
            <a:avLst/>
          </a:prstGeom>
        </p:spPr>
        <p:txBody>
          <a:bodyPr anchor="t" rtlCol="false" tIns="0" lIns="0" bIns="0" rIns="0">
            <a:spAutoFit/>
          </a:bodyPr>
          <a:lstStyle/>
          <a:p>
            <a:pPr algn="l">
              <a:lnSpc>
                <a:spcPts val="2716"/>
              </a:lnSpc>
            </a:pPr>
            <a:r>
              <a:rPr lang="en-US" b="true" sz="2176">
                <a:solidFill>
                  <a:srgbClr val="000000"/>
                </a:solidFill>
                <a:latin typeface="Syne Bold"/>
                <a:ea typeface="Syne Bold"/>
                <a:cs typeface="Syne Bold"/>
                <a:sym typeface="Syne Bold"/>
              </a:rPr>
              <a:t>Injuries &amp; Spine Problems</a:t>
            </a:r>
          </a:p>
        </p:txBody>
      </p:sp>
      <p:sp>
        <p:nvSpPr>
          <p:cNvPr name="TextBox 25" id="25"/>
          <p:cNvSpPr txBox="true"/>
          <p:nvPr/>
        </p:nvSpPr>
        <p:spPr>
          <a:xfrm rot="0">
            <a:off x="12201977" y="8912615"/>
            <a:ext cx="4880639" cy="688096"/>
          </a:xfrm>
          <a:prstGeom prst="rect">
            <a:avLst/>
          </a:prstGeom>
        </p:spPr>
        <p:txBody>
          <a:bodyPr anchor="t" rtlCol="false" tIns="0" lIns="0" bIns="0" rIns="0">
            <a:spAutoFit/>
          </a:bodyPr>
          <a:lstStyle/>
          <a:p>
            <a:pPr algn="l">
              <a:lnSpc>
                <a:spcPts val="2485"/>
              </a:lnSpc>
            </a:pPr>
            <a:r>
              <a:rPr lang="en-US" sz="1726">
                <a:solidFill>
                  <a:srgbClr val="000000"/>
                </a:solidFill>
                <a:latin typeface="Overpass Light"/>
                <a:ea typeface="Overpass Light"/>
                <a:cs typeface="Overpass Light"/>
                <a:sym typeface="Overpass Light"/>
              </a:rPr>
              <a:t>Trauma from accidents or sports, and spinal misalignment, can directly affect nerve function.</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9F4BE"/>
            </a:solidFill>
          </p:spPr>
        </p:sp>
      </p:grpSp>
      <p:grpSp>
        <p:nvGrpSpPr>
          <p:cNvPr name="Group 4" id="4"/>
          <p:cNvGrpSpPr/>
          <p:nvPr/>
        </p:nvGrpSpPr>
        <p:grpSpPr>
          <a:xfrm rot="0">
            <a:off x="0" y="0"/>
            <a:ext cx="18301840" cy="10695437"/>
            <a:chOff x="0" y="0"/>
            <a:chExt cx="24402453" cy="14260582"/>
          </a:xfrm>
        </p:grpSpPr>
        <p:sp>
          <p:nvSpPr>
            <p:cNvPr name="Freeform 5" id="5"/>
            <p:cNvSpPr/>
            <p:nvPr/>
          </p:nvSpPr>
          <p:spPr>
            <a:xfrm flipH="false" flipV="false" rot="0">
              <a:off x="0" y="0"/>
              <a:ext cx="24402414" cy="14260530"/>
            </a:xfrm>
            <a:custGeom>
              <a:avLst/>
              <a:gdLst/>
              <a:ahLst/>
              <a:cxnLst/>
              <a:rect r="r" b="b" t="t" l="l"/>
              <a:pathLst>
                <a:path h="14260530" w="24402414">
                  <a:moveTo>
                    <a:pt x="0" y="0"/>
                  </a:moveTo>
                  <a:lnTo>
                    <a:pt x="24402414" y="0"/>
                  </a:lnTo>
                  <a:lnTo>
                    <a:pt x="24402414" y="14260530"/>
                  </a:lnTo>
                  <a:lnTo>
                    <a:pt x="0" y="14260530"/>
                  </a:lnTo>
                  <a:close/>
                </a:path>
              </a:pathLst>
            </a:custGeom>
            <a:solidFill>
              <a:srgbClr val="FFFDE6"/>
            </a:solidFill>
          </p:spPr>
        </p:sp>
      </p:grpSp>
      <p:sp>
        <p:nvSpPr>
          <p:cNvPr name="TextBox 6" id="6"/>
          <p:cNvSpPr txBox="true"/>
          <p:nvPr/>
        </p:nvSpPr>
        <p:spPr>
          <a:xfrm rot="0">
            <a:off x="1389769" y="1291671"/>
            <a:ext cx="16315868" cy="818283"/>
          </a:xfrm>
          <a:prstGeom prst="rect">
            <a:avLst/>
          </a:prstGeom>
        </p:spPr>
        <p:txBody>
          <a:bodyPr anchor="t" rtlCol="false" tIns="0" lIns="0" bIns="0" rIns="0">
            <a:spAutoFit/>
          </a:bodyPr>
          <a:lstStyle/>
          <a:p>
            <a:pPr algn="l">
              <a:lnSpc>
                <a:spcPts val="6182"/>
              </a:lnSpc>
            </a:pPr>
            <a:r>
              <a:rPr lang="en-US" b="true" sz="4953">
                <a:solidFill>
                  <a:srgbClr val="000000"/>
                </a:solidFill>
                <a:latin typeface="Syne Bold"/>
                <a:ea typeface="Syne Bold"/>
                <a:cs typeface="Syne Bold"/>
                <a:sym typeface="Syne Bold"/>
              </a:rPr>
              <a:t>5 Signs It's Time to See a Chiropractor</a:t>
            </a:r>
          </a:p>
        </p:txBody>
      </p:sp>
      <p:sp>
        <p:nvSpPr>
          <p:cNvPr name="TextBox 7" id="7"/>
          <p:cNvSpPr txBox="true"/>
          <p:nvPr/>
        </p:nvSpPr>
        <p:spPr>
          <a:xfrm rot="0">
            <a:off x="992991" y="2395704"/>
            <a:ext cx="17230954" cy="439341"/>
          </a:xfrm>
          <a:prstGeom prst="rect">
            <a:avLst/>
          </a:prstGeom>
        </p:spPr>
        <p:txBody>
          <a:bodyPr anchor="t" rtlCol="false" tIns="0" lIns="0" bIns="0" rIns="0">
            <a:spAutoFit/>
          </a:bodyPr>
          <a:lstStyle/>
          <a:p>
            <a:pPr algn="l">
              <a:lnSpc>
                <a:spcPts val="2950"/>
              </a:lnSpc>
            </a:pPr>
            <a:r>
              <a:rPr lang="en-US" sz="1951">
                <a:solidFill>
                  <a:srgbClr val="000000"/>
                </a:solidFill>
                <a:latin typeface="Overpass Light"/>
                <a:ea typeface="Overpass Light"/>
                <a:cs typeface="Overpass Light"/>
                <a:sym typeface="Overpass Light"/>
              </a:rPr>
              <a:t>If you're experiencing any of the following, don't wait — a professional evaluation can make all the difference.</a:t>
            </a:r>
          </a:p>
        </p:txBody>
      </p:sp>
      <p:grpSp>
        <p:nvGrpSpPr>
          <p:cNvPr name="Group 8" id="8"/>
          <p:cNvGrpSpPr/>
          <p:nvPr/>
        </p:nvGrpSpPr>
        <p:grpSpPr>
          <a:xfrm rot="0">
            <a:off x="988219" y="3083485"/>
            <a:ext cx="578034" cy="578053"/>
            <a:chOff x="0" y="0"/>
            <a:chExt cx="770712" cy="770738"/>
          </a:xfrm>
        </p:grpSpPr>
        <p:sp>
          <p:nvSpPr>
            <p:cNvPr name="Freeform 9" id="9"/>
            <p:cNvSpPr/>
            <p:nvPr/>
          </p:nvSpPr>
          <p:spPr>
            <a:xfrm flipH="false" flipV="false" rot="0">
              <a:off x="0" y="0"/>
              <a:ext cx="770763" cy="770763"/>
            </a:xfrm>
            <a:custGeom>
              <a:avLst/>
              <a:gdLst/>
              <a:ahLst/>
              <a:cxnLst/>
              <a:rect r="r" b="b" t="t" l="l"/>
              <a:pathLst>
                <a:path h="770763" w="770763">
                  <a:moveTo>
                    <a:pt x="0" y="143891"/>
                  </a:moveTo>
                  <a:cubicBezTo>
                    <a:pt x="0" y="64389"/>
                    <a:pt x="64389" y="0"/>
                    <a:pt x="143891" y="0"/>
                  </a:cubicBezTo>
                  <a:lnTo>
                    <a:pt x="626872" y="0"/>
                  </a:lnTo>
                  <a:cubicBezTo>
                    <a:pt x="706374" y="0"/>
                    <a:pt x="770763" y="64389"/>
                    <a:pt x="770763" y="143891"/>
                  </a:cubicBezTo>
                  <a:lnTo>
                    <a:pt x="770763" y="626872"/>
                  </a:lnTo>
                  <a:cubicBezTo>
                    <a:pt x="770763" y="706374"/>
                    <a:pt x="706374" y="770763"/>
                    <a:pt x="626872" y="770763"/>
                  </a:cubicBezTo>
                  <a:lnTo>
                    <a:pt x="143891" y="770763"/>
                  </a:lnTo>
                  <a:cubicBezTo>
                    <a:pt x="64389" y="770763"/>
                    <a:pt x="0" y="706374"/>
                    <a:pt x="0" y="626872"/>
                  </a:cubicBezTo>
                  <a:close/>
                </a:path>
              </a:pathLst>
            </a:custGeom>
            <a:solidFill>
              <a:srgbClr val="DDEEE6"/>
            </a:solidFill>
            <a:ln w="9532" cap="sq">
              <a:solidFill>
                <a:srgbClr val="C3D4CC"/>
              </a:solidFill>
              <a:prstDash val="solid"/>
              <a:miter/>
            </a:ln>
          </p:spPr>
        </p:sp>
      </p:grpSp>
      <p:grpSp>
        <p:nvGrpSpPr>
          <p:cNvPr name="Group 10" id="10"/>
          <p:cNvGrpSpPr/>
          <p:nvPr/>
        </p:nvGrpSpPr>
        <p:grpSpPr>
          <a:xfrm rot="0">
            <a:off x="1087641" y="3135540"/>
            <a:ext cx="379057" cy="473793"/>
            <a:chOff x="0" y="0"/>
            <a:chExt cx="505409" cy="631723"/>
          </a:xfrm>
        </p:grpSpPr>
        <p:sp>
          <p:nvSpPr>
            <p:cNvPr name="Freeform 11" id="11"/>
            <p:cNvSpPr/>
            <p:nvPr/>
          </p:nvSpPr>
          <p:spPr>
            <a:xfrm flipH="false" flipV="false" rot="0">
              <a:off x="0" y="0"/>
              <a:ext cx="505405" cy="631724"/>
            </a:xfrm>
            <a:custGeom>
              <a:avLst/>
              <a:gdLst/>
              <a:ahLst/>
              <a:cxnLst/>
              <a:rect r="r" b="b" t="t" l="l"/>
              <a:pathLst>
                <a:path h="631724" w="505405">
                  <a:moveTo>
                    <a:pt x="0" y="0"/>
                  </a:moveTo>
                  <a:lnTo>
                    <a:pt x="505405" y="0"/>
                  </a:lnTo>
                  <a:lnTo>
                    <a:pt x="505405" y="631724"/>
                  </a:lnTo>
                  <a:lnTo>
                    <a:pt x="0" y="631724"/>
                  </a:lnTo>
                  <a:close/>
                </a:path>
              </a:pathLst>
            </a:custGeom>
            <a:blipFill>
              <a:blip r:embed="rId3">
                <a:alphaModFix amt="0"/>
              </a:blip>
              <a:stretch>
                <a:fillRect l="-110370" t="0" r="-110371" b="0"/>
              </a:stretch>
            </a:blipFill>
          </p:spPr>
        </p:sp>
        <p:sp>
          <p:nvSpPr>
            <p:cNvPr name="TextBox 12" id="12"/>
            <p:cNvSpPr txBox="true"/>
            <p:nvPr/>
          </p:nvSpPr>
          <p:spPr>
            <a:xfrm>
              <a:off x="0" y="0"/>
              <a:ext cx="505409" cy="631723"/>
            </a:xfrm>
            <a:prstGeom prst="rect">
              <a:avLst/>
            </a:prstGeom>
          </p:spPr>
          <p:txBody>
            <a:bodyPr anchor="ctr" rtlCol="false" tIns="0" lIns="0" bIns="0" rIns="0"/>
            <a:lstStyle/>
            <a:p>
              <a:pPr algn="ctr">
                <a:lnSpc>
                  <a:spcPts val="3512"/>
                </a:lnSpc>
              </a:pPr>
              <a:r>
                <a:rPr lang="en-US" sz="2927" b="true">
                  <a:solidFill>
                    <a:srgbClr val="3B4E4E"/>
                  </a:solidFill>
                  <a:latin typeface="Syne Bold"/>
                  <a:ea typeface="Syne Bold"/>
                  <a:cs typeface="Syne Bold"/>
                  <a:sym typeface="Syne Bold"/>
                </a:rPr>
                <a:t>1</a:t>
              </a:r>
            </a:p>
          </p:txBody>
        </p:sp>
      </p:grpSp>
      <p:sp>
        <p:nvSpPr>
          <p:cNvPr name="TextBox 13" id="13"/>
          <p:cNvSpPr txBox="true"/>
          <p:nvPr/>
        </p:nvSpPr>
        <p:spPr>
          <a:xfrm rot="0">
            <a:off x="1786547" y="3156037"/>
            <a:ext cx="15522311" cy="413899"/>
          </a:xfrm>
          <a:prstGeom prst="rect">
            <a:avLst/>
          </a:prstGeom>
        </p:spPr>
        <p:txBody>
          <a:bodyPr anchor="t" rtlCol="false" tIns="0" lIns="0" bIns="0" rIns="0">
            <a:spAutoFit/>
          </a:bodyPr>
          <a:lstStyle/>
          <a:p>
            <a:pPr algn="l">
              <a:lnSpc>
                <a:spcPts val="3091"/>
              </a:lnSpc>
            </a:pPr>
            <a:r>
              <a:rPr lang="en-US" b="true" sz="2476">
                <a:solidFill>
                  <a:srgbClr val="000000"/>
                </a:solidFill>
                <a:latin typeface="Syne Bold"/>
                <a:ea typeface="Syne Bold"/>
                <a:cs typeface="Syne Bold"/>
                <a:sym typeface="Syne Bold"/>
              </a:rPr>
              <a:t>Tingling persists despite position changes</a:t>
            </a:r>
          </a:p>
        </p:txBody>
      </p:sp>
      <p:sp>
        <p:nvSpPr>
          <p:cNvPr name="TextBox 14" id="14"/>
          <p:cNvSpPr txBox="true"/>
          <p:nvPr/>
        </p:nvSpPr>
        <p:spPr>
          <a:xfrm rot="0">
            <a:off x="1786547" y="3647727"/>
            <a:ext cx="15522311" cy="439341"/>
          </a:xfrm>
          <a:prstGeom prst="rect">
            <a:avLst/>
          </a:prstGeom>
        </p:spPr>
        <p:txBody>
          <a:bodyPr anchor="t" rtlCol="false" tIns="0" lIns="0" bIns="0" rIns="0">
            <a:spAutoFit/>
          </a:bodyPr>
          <a:lstStyle/>
          <a:p>
            <a:pPr algn="l">
              <a:lnSpc>
                <a:spcPts val="2950"/>
              </a:lnSpc>
            </a:pPr>
            <a:r>
              <a:rPr lang="en-US" sz="1951">
                <a:solidFill>
                  <a:srgbClr val="000000"/>
                </a:solidFill>
                <a:latin typeface="Overpass Light"/>
                <a:ea typeface="Overpass Light"/>
                <a:cs typeface="Overpass Light"/>
                <a:sym typeface="Overpass Light"/>
              </a:rPr>
              <a:t>When shifting how you sit or stand doesn't relieve the sensation, something deeper may be at play.</a:t>
            </a:r>
          </a:p>
        </p:txBody>
      </p:sp>
      <p:grpSp>
        <p:nvGrpSpPr>
          <p:cNvPr name="Group 15" id="15"/>
          <p:cNvGrpSpPr/>
          <p:nvPr/>
        </p:nvGrpSpPr>
        <p:grpSpPr>
          <a:xfrm rot="0">
            <a:off x="988219" y="4532419"/>
            <a:ext cx="578034" cy="578053"/>
            <a:chOff x="0" y="0"/>
            <a:chExt cx="770712" cy="770738"/>
          </a:xfrm>
        </p:grpSpPr>
        <p:sp>
          <p:nvSpPr>
            <p:cNvPr name="Freeform 16" id="16"/>
            <p:cNvSpPr/>
            <p:nvPr/>
          </p:nvSpPr>
          <p:spPr>
            <a:xfrm flipH="false" flipV="false" rot="0">
              <a:off x="0" y="0"/>
              <a:ext cx="770763" cy="770763"/>
            </a:xfrm>
            <a:custGeom>
              <a:avLst/>
              <a:gdLst/>
              <a:ahLst/>
              <a:cxnLst/>
              <a:rect r="r" b="b" t="t" l="l"/>
              <a:pathLst>
                <a:path h="770763" w="770763">
                  <a:moveTo>
                    <a:pt x="0" y="143891"/>
                  </a:moveTo>
                  <a:cubicBezTo>
                    <a:pt x="0" y="64389"/>
                    <a:pt x="64389" y="0"/>
                    <a:pt x="143891" y="0"/>
                  </a:cubicBezTo>
                  <a:lnTo>
                    <a:pt x="626872" y="0"/>
                  </a:lnTo>
                  <a:cubicBezTo>
                    <a:pt x="706374" y="0"/>
                    <a:pt x="770763" y="64389"/>
                    <a:pt x="770763" y="143891"/>
                  </a:cubicBezTo>
                  <a:lnTo>
                    <a:pt x="770763" y="626872"/>
                  </a:lnTo>
                  <a:cubicBezTo>
                    <a:pt x="770763" y="706374"/>
                    <a:pt x="706374" y="770763"/>
                    <a:pt x="626872" y="770763"/>
                  </a:cubicBezTo>
                  <a:lnTo>
                    <a:pt x="143891" y="770763"/>
                  </a:lnTo>
                  <a:cubicBezTo>
                    <a:pt x="64389" y="770763"/>
                    <a:pt x="0" y="706374"/>
                    <a:pt x="0" y="626872"/>
                  </a:cubicBezTo>
                  <a:close/>
                </a:path>
              </a:pathLst>
            </a:custGeom>
            <a:solidFill>
              <a:srgbClr val="DDEEE6"/>
            </a:solidFill>
            <a:ln w="9532" cap="sq">
              <a:solidFill>
                <a:srgbClr val="C3D4CC"/>
              </a:solidFill>
              <a:prstDash val="solid"/>
              <a:miter/>
            </a:ln>
          </p:spPr>
        </p:sp>
      </p:grpSp>
      <p:grpSp>
        <p:nvGrpSpPr>
          <p:cNvPr name="Group 17" id="17"/>
          <p:cNvGrpSpPr/>
          <p:nvPr/>
        </p:nvGrpSpPr>
        <p:grpSpPr>
          <a:xfrm rot="0">
            <a:off x="1087641" y="4584473"/>
            <a:ext cx="379057" cy="473793"/>
            <a:chOff x="0" y="0"/>
            <a:chExt cx="505409" cy="631723"/>
          </a:xfrm>
        </p:grpSpPr>
        <p:sp>
          <p:nvSpPr>
            <p:cNvPr name="Freeform 18" id="18"/>
            <p:cNvSpPr/>
            <p:nvPr/>
          </p:nvSpPr>
          <p:spPr>
            <a:xfrm flipH="false" flipV="false" rot="0">
              <a:off x="0" y="0"/>
              <a:ext cx="505405" cy="631724"/>
            </a:xfrm>
            <a:custGeom>
              <a:avLst/>
              <a:gdLst/>
              <a:ahLst/>
              <a:cxnLst/>
              <a:rect r="r" b="b" t="t" l="l"/>
              <a:pathLst>
                <a:path h="631724" w="505405">
                  <a:moveTo>
                    <a:pt x="0" y="0"/>
                  </a:moveTo>
                  <a:lnTo>
                    <a:pt x="505405" y="0"/>
                  </a:lnTo>
                  <a:lnTo>
                    <a:pt x="505405" y="631724"/>
                  </a:lnTo>
                  <a:lnTo>
                    <a:pt x="0" y="631724"/>
                  </a:lnTo>
                  <a:close/>
                </a:path>
              </a:pathLst>
            </a:custGeom>
            <a:blipFill>
              <a:blip r:embed="rId3">
                <a:alphaModFix amt="0"/>
              </a:blip>
              <a:stretch>
                <a:fillRect l="-110370" t="0" r="-110371" b="0"/>
              </a:stretch>
            </a:blipFill>
          </p:spPr>
        </p:sp>
        <p:sp>
          <p:nvSpPr>
            <p:cNvPr name="TextBox 19" id="19"/>
            <p:cNvSpPr txBox="true"/>
            <p:nvPr/>
          </p:nvSpPr>
          <p:spPr>
            <a:xfrm>
              <a:off x="0" y="0"/>
              <a:ext cx="505409" cy="631723"/>
            </a:xfrm>
            <a:prstGeom prst="rect">
              <a:avLst/>
            </a:prstGeom>
          </p:spPr>
          <p:txBody>
            <a:bodyPr anchor="ctr" rtlCol="false" tIns="0" lIns="0" bIns="0" rIns="0"/>
            <a:lstStyle/>
            <a:p>
              <a:pPr algn="ctr">
                <a:lnSpc>
                  <a:spcPts val="3512"/>
                </a:lnSpc>
              </a:pPr>
              <a:r>
                <a:rPr lang="en-US" sz="2927" b="true">
                  <a:solidFill>
                    <a:srgbClr val="3B4E4E"/>
                  </a:solidFill>
                  <a:latin typeface="Syne Bold"/>
                  <a:ea typeface="Syne Bold"/>
                  <a:cs typeface="Syne Bold"/>
                  <a:sym typeface="Syne Bold"/>
                </a:rPr>
                <a:t>2</a:t>
              </a:r>
            </a:p>
          </p:txBody>
        </p:sp>
      </p:grpSp>
      <p:sp>
        <p:nvSpPr>
          <p:cNvPr name="TextBox 20" id="20"/>
          <p:cNvSpPr txBox="true"/>
          <p:nvPr/>
        </p:nvSpPr>
        <p:spPr>
          <a:xfrm rot="0">
            <a:off x="1786547" y="4604971"/>
            <a:ext cx="15522311" cy="413899"/>
          </a:xfrm>
          <a:prstGeom prst="rect">
            <a:avLst/>
          </a:prstGeom>
        </p:spPr>
        <p:txBody>
          <a:bodyPr anchor="t" rtlCol="false" tIns="0" lIns="0" bIns="0" rIns="0">
            <a:spAutoFit/>
          </a:bodyPr>
          <a:lstStyle/>
          <a:p>
            <a:pPr algn="l">
              <a:lnSpc>
                <a:spcPts val="3091"/>
              </a:lnSpc>
            </a:pPr>
            <a:r>
              <a:rPr lang="en-US" b="true" sz="2476">
                <a:solidFill>
                  <a:srgbClr val="000000"/>
                </a:solidFill>
                <a:latin typeface="Syne Bold"/>
                <a:ea typeface="Syne Bold"/>
                <a:cs typeface="Syne Bold"/>
                <a:sym typeface="Syne Bold"/>
              </a:rPr>
              <a:t>Unexplained hand tingling with no clear cause</a:t>
            </a:r>
          </a:p>
        </p:txBody>
      </p:sp>
      <p:sp>
        <p:nvSpPr>
          <p:cNvPr name="TextBox 21" id="21"/>
          <p:cNvSpPr txBox="true"/>
          <p:nvPr/>
        </p:nvSpPr>
        <p:spPr>
          <a:xfrm rot="0">
            <a:off x="1786547" y="5096661"/>
            <a:ext cx="15522311" cy="439341"/>
          </a:xfrm>
          <a:prstGeom prst="rect">
            <a:avLst/>
          </a:prstGeom>
        </p:spPr>
        <p:txBody>
          <a:bodyPr anchor="t" rtlCol="false" tIns="0" lIns="0" bIns="0" rIns="0">
            <a:spAutoFit/>
          </a:bodyPr>
          <a:lstStyle/>
          <a:p>
            <a:pPr algn="l">
              <a:lnSpc>
                <a:spcPts val="2950"/>
              </a:lnSpc>
            </a:pPr>
            <a:r>
              <a:rPr lang="en-US" sz="1951">
                <a:solidFill>
                  <a:srgbClr val="000000"/>
                </a:solidFill>
                <a:latin typeface="Overpass Light"/>
                <a:ea typeface="Overpass Light"/>
                <a:cs typeface="Overpass Light"/>
                <a:sym typeface="Overpass Light"/>
              </a:rPr>
              <a:t>Numbness that appears without an obvious trigger deserves professional attention.</a:t>
            </a:r>
          </a:p>
        </p:txBody>
      </p:sp>
      <p:grpSp>
        <p:nvGrpSpPr>
          <p:cNvPr name="Group 22" id="22"/>
          <p:cNvGrpSpPr/>
          <p:nvPr/>
        </p:nvGrpSpPr>
        <p:grpSpPr>
          <a:xfrm rot="0">
            <a:off x="988219" y="5981352"/>
            <a:ext cx="578034" cy="578053"/>
            <a:chOff x="0" y="0"/>
            <a:chExt cx="770712" cy="770738"/>
          </a:xfrm>
        </p:grpSpPr>
        <p:sp>
          <p:nvSpPr>
            <p:cNvPr name="Freeform 23" id="23"/>
            <p:cNvSpPr/>
            <p:nvPr/>
          </p:nvSpPr>
          <p:spPr>
            <a:xfrm flipH="false" flipV="false" rot="0">
              <a:off x="0" y="0"/>
              <a:ext cx="770763" cy="770763"/>
            </a:xfrm>
            <a:custGeom>
              <a:avLst/>
              <a:gdLst/>
              <a:ahLst/>
              <a:cxnLst/>
              <a:rect r="r" b="b" t="t" l="l"/>
              <a:pathLst>
                <a:path h="770763" w="770763">
                  <a:moveTo>
                    <a:pt x="0" y="143891"/>
                  </a:moveTo>
                  <a:cubicBezTo>
                    <a:pt x="0" y="64389"/>
                    <a:pt x="64389" y="0"/>
                    <a:pt x="143891" y="0"/>
                  </a:cubicBezTo>
                  <a:lnTo>
                    <a:pt x="626872" y="0"/>
                  </a:lnTo>
                  <a:cubicBezTo>
                    <a:pt x="706374" y="0"/>
                    <a:pt x="770763" y="64389"/>
                    <a:pt x="770763" y="143891"/>
                  </a:cubicBezTo>
                  <a:lnTo>
                    <a:pt x="770763" y="626872"/>
                  </a:lnTo>
                  <a:cubicBezTo>
                    <a:pt x="770763" y="706374"/>
                    <a:pt x="706374" y="770763"/>
                    <a:pt x="626872" y="770763"/>
                  </a:cubicBezTo>
                  <a:lnTo>
                    <a:pt x="143891" y="770763"/>
                  </a:lnTo>
                  <a:cubicBezTo>
                    <a:pt x="64389" y="770763"/>
                    <a:pt x="0" y="706374"/>
                    <a:pt x="0" y="626872"/>
                  </a:cubicBezTo>
                  <a:close/>
                </a:path>
              </a:pathLst>
            </a:custGeom>
            <a:solidFill>
              <a:srgbClr val="DDEEE6"/>
            </a:solidFill>
            <a:ln w="9532" cap="sq">
              <a:solidFill>
                <a:srgbClr val="C3D4CC"/>
              </a:solidFill>
              <a:prstDash val="solid"/>
              <a:miter/>
            </a:ln>
          </p:spPr>
        </p:sp>
      </p:grpSp>
      <p:grpSp>
        <p:nvGrpSpPr>
          <p:cNvPr name="Group 24" id="24"/>
          <p:cNvGrpSpPr/>
          <p:nvPr/>
        </p:nvGrpSpPr>
        <p:grpSpPr>
          <a:xfrm rot="0">
            <a:off x="1087641" y="6033407"/>
            <a:ext cx="379057" cy="473793"/>
            <a:chOff x="0" y="0"/>
            <a:chExt cx="505409" cy="631723"/>
          </a:xfrm>
        </p:grpSpPr>
        <p:sp>
          <p:nvSpPr>
            <p:cNvPr name="Freeform 25" id="25"/>
            <p:cNvSpPr/>
            <p:nvPr/>
          </p:nvSpPr>
          <p:spPr>
            <a:xfrm flipH="false" flipV="false" rot="0">
              <a:off x="0" y="0"/>
              <a:ext cx="505405" cy="631724"/>
            </a:xfrm>
            <a:custGeom>
              <a:avLst/>
              <a:gdLst/>
              <a:ahLst/>
              <a:cxnLst/>
              <a:rect r="r" b="b" t="t" l="l"/>
              <a:pathLst>
                <a:path h="631724" w="505405">
                  <a:moveTo>
                    <a:pt x="0" y="0"/>
                  </a:moveTo>
                  <a:lnTo>
                    <a:pt x="505405" y="0"/>
                  </a:lnTo>
                  <a:lnTo>
                    <a:pt x="505405" y="631724"/>
                  </a:lnTo>
                  <a:lnTo>
                    <a:pt x="0" y="631724"/>
                  </a:lnTo>
                  <a:close/>
                </a:path>
              </a:pathLst>
            </a:custGeom>
            <a:blipFill>
              <a:blip r:embed="rId3">
                <a:alphaModFix amt="0"/>
              </a:blip>
              <a:stretch>
                <a:fillRect l="-110370" t="0" r="-110371" b="0"/>
              </a:stretch>
            </a:blipFill>
          </p:spPr>
        </p:sp>
        <p:sp>
          <p:nvSpPr>
            <p:cNvPr name="TextBox 26" id="26"/>
            <p:cNvSpPr txBox="true"/>
            <p:nvPr/>
          </p:nvSpPr>
          <p:spPr>
            <a:xfrm>
              <a:off x="0" y="0"/>
              <a:ext cx="505409" cy="631723"/>
            </a:xfrm>
            <a:prstGeom prst="rect">
              <a:avLst/>
            </a:prstGeom>
          </p:spPr>
          <p:txBody>
            <a:bodyPr anchor="ctr" rtlCol="false" tIns="0" lIns="0" bIns="0" rIns="0"/>
            <a:lstStyle/>
            <a:p>
              <a:pPr algn="ctr">
                <a:lnSpc>
                  <a:spcPts val="3512"/>
                </a:lnSpc>
              </a:pPr>
              <a:r>
                <a:rPr lang="en-US" sz="2927" b="true">
                  <a:solidFill>
                    <a:srgbClr val="3B4E4E"/>
                  </a:solidFill>
                  <a:latin typeface="Syne Bold"/>
                  <a:ea typeface="Syne Bold"/>
                  <a:cs typeface="Syne Bold"/>
                  <a:sym typeface="Syne Bold"/>
                </a:rPr>
                <a:t>3</a:t>
              </a:r>
            </a:p>
          </p:txBody>
        </p:sp>
      </p:grpSp>
      <p:sp>
        <p:nvSpPr>
          <p:cNvPr name="TextBox 27" id="27"/>
          <p:cNvSpPr txBox="true"/>
          <p:nvPr/>
        </p:nvSpPr>
        <p:spPr>
          <a:xfrm rot="0">
            <a:off x="1786547" y="6053895"/>
            <a:ext cx="15522311" cy="413899"/>
          </a:xfrm>
          <a:prstGeom prst="rect">
            <a:avLst/>
          </a:prstGeom>
        </p:spPr>
        <p:txBody>
          <a:bodyPr anchor="t" rtlCol="false" tIns="0" lIns="0" bIns="0" rIns="0">
            <a:spAutoFit/>
          </a:bodyPr>
          <a:lstStyle/>
          <a:p>
            <a:pPr algn="l">
              <a:lnSpc>
                <a:spcPts val="3091"/>
              </a:lnSpc>
            </a:pPr>
            <a:r>
              <a:rPr lang="en-US" b="true" sz="2476">
                <a:solidFill>
                  <a:srgbClr val="000000"/>
                </a:solidFill>
                <a:latin typeface="Syne Bold"/>
                <a:ea typeface="Syne Bold"/>
                <a:cs typeface="Syne Bold"/>
                <a:sym typeface="Syne Bold"/>
              </a:rPr>
              <a:t>Pain or discomfort accompanying numbness</a:t>
            </a:r>
          </a:p>
        </p:txBody>
      </p:sp>
      <p:sp>
        <p:nvSpPr>
          <p:cNvPr name="TextBox 28" id="28"/>
          <p:cNvSpPr txBox="true"/>
          <p:nvPr/>
        </p:nvSpPr>
        <p:spPr>
          <a:xfrm rot="0">
            <a:off x="1786547" y="6545594"/>
            <a:ext cx="15522311" cy="439341"/>
          </a:xfrm>
          <a:prstGeom prst="rect">
            <a:avLst/>
          </a:prstGeom>
        </p:spPr>
        <p:txBody>
          <a:bodyPr anchor="t" rtlCol="false" tIns="0" lIns="0" bIns="0" rIns="0">
            <a:spAutoFit/>
          </a:bodyPr>
          <a:lstStyle/>
          <a:p>
            <a:pPr algn="l">
              <a:lnSpc>
                <a:spcPts val="2950"/>
              </a:lnSpc>
            </a:pPr>
            <a:r>
              <a:rPr lang="en-US" sz="1951">
                <a:solidFill>
                  <a:srgbClr val="000000"/>
                </a:solidFill>
                <a:latin typeface="Overpass Light"/>
                <a:ea typeface="Overpass Light"/>
                <a:cs typeface="Overpass Light"/>
                <a:sym typeface="Overpass Light"/>
              </a:rPr>
              <a:t>When tingling is paired with aching or sharp pain, nerve involvement is more likely.</a:t>
            </a:r>
          </a:p>
        </p:txBody>
      </p:sp>
      <p:grpSp>
        <p:nvGrpSpPr>
          <p:cNvPr name="Group 29" id="29"/>
          <p:cNvGrpSpPr/>
          <p:nvPr/>
        </p:nvGrpSpPr>
        <p:grpSpPr>
          <a:xfrm rot="0">
            <a:off x="988219" y="7430276"/>
            <a:ext cx="578034" cy="578053"/>
            <a:chOff x="0" y="0"/>
            <a:chExt cx="770712" cy="770738"/>
          </a:xfrm>
        </p:grpSpPr>
        <p:sp>
          <p:nvSpPr>
            <p:cNvPr name="Freeform 30" id="30"/>
            <p:cNvSpPr/>
            <p:nvPr/>
          </p:nvSpPr>
          <p:spPr>
            <a:xfrm flipH="false" flipV="false" rot="0">
              <a:off x="0" y="0"/>
              <a:ext cx="770763" cy="770763"/>
            </a:xfrm>
            <a:custGeom>
              <a:avLst/>
              <a:gdLst/>
              <a:ahLst/>
              <a:cxnLst/>
              <a:rect r="r" b="b" t="t" l="l"/>
              <a:pathLst>
                <a:path h="770763" w="770763">
                  <a:moveTo>
                    <a:pt x="0" y="143891"/>
                  </a:moveTo>
                  <a:cubicBezTo>
                    <a:pt x="0" y="64389"/>
                    <a:pt x="64389" y="0"/>
                    <a:pt x="143891" y="0"/>
                  </a:cubicBezTo>
                  <a:lnTo>
                    <a:pt x="626872" y="0"/>
                  </a:lnTo>
                  <a:cubicBezTo>
                    <a:pt x="706374" y="0"/>
                    <a:pt x="770763" y="64389"/>
                    <a:pt x="770763" y="143891"/>
                  </a:cubicBezTo>
                  <a:lnTo>
                    <a:pt x="770763" y="626872"/>
                  </a:lnTo>
                  <a:cubicBezTo>
                    <a:pt x="770763" y="706374"/>
                    <a:pt x="706374" y="770763"/>
                    <a:pt x="626872" y="770763"/>
                  </a:cubicBezTo>
                  <a:lnTo>
                    <a:pt x="143891" y="770763"/>
                  </a:lnTo>
                  <a:cubicBezTo>
                    <a:pt x="64389" y="770763"/>
                    <a:pt x="0" y="706374"/>
                    <a:pt x="0" y="626872"/>
                  </a:cubicBezTo>
                  <a:close/>
                </a:path>
              </a:pathLst>
            </a:custGeom>
            <a:solidFill>
              <a:srgbClr val="DDEEE6"/>
            </a:solidFill>
            <a:ln w="9532" cap="sq">
              <a:solidFill>
                <a:srgbClr val="C3D4CC"/>
              </a:solidFill>
              <a:prstDash val="solid"/>
              <a:miter/>
            </a:ln>
          </p:spPr>
        </p:sp>
      </p:grpSp>
      <p:grpSp>
        <p:nvGrpSpPr>
          <p:cNvPr name="Group 31" id="31"/>
          <p:cNvGrpSpPr/>
          <p:nvPr/>
        </p:nvGrpSpPr>
        <p:grpSpPr>
          <a:xfrm rot="0">
            <a:off x="1087641" y="7482340"/>
            <a:ext cx="379057" cy="473793"/>
            <a:chOff x="0" y="0"/>
            <a:chExt cx="505409" cy="631723"/>
          </a:xfrm>
        </p:grpSpPr>
        <p:sp>
          <p:nvSpPr>
            <p:cNvPr name="Freeform 32" id="32"/>
            <p:cNvSpPr/>
            <p:nvPr/>
          </p:nvSpPr>
          <p:spPr>
            <a:xfrm flipH="false" flipV="false" rot="0">
              <a:off x="0" y="0"/>
              <a:ext cx="505405" cy="631724"/>
            </a:xfrm>
            <a:custGeom>
              <a:avLst/>
              <a:gdLst/>
              <a:ahLst/>
              <a:cxnLst/>
              <a:rect r="r" b="b" t="t" l="l"/>
              <a:pathLst>
                <a:path h="631724" w="505405">
                  <a:moveTo>
                    <a:pt x="0" y="0"/>
                  </a:moveTo>
                  <a:lnTo>
                    <a:pt x="505405" y="0"/>
                  </a:lnTo>
                  <a:lnTo>
                    <a:pt x="505405" y="631724"/>
                  </a:lnTo>
                  <a:lnTo>
                    <a:pt x="0" y="631724"/>
                  </a:lnTo>
                  <a:close/>
                </a:path>
              </a:pathLst>
            </a:custGeom>
            <a:blipFill>
              <a:blip r:embed="rId3">
                <a:alphaModFix amt="0"/>
              </a:blip>
              <a:stretch>
                <a:fillRect l="-110370" t="0" r="-110371" b="0"/>
              </a:stretch>
            </a:blipFill>
          </p:spPr>
        </p:sp>
        <p:sp>
          <p:nvSpPr>
            <p:cNvPr name="TextBox 33" id="33"/>
            <p:cNvSpPr txBox="true"/>
            <p:nvPr/>
          </p:nvSpPr>
          <p:spPr>
            <a:xfrm>
              <a:off x="0" y="0"/>
              <a:ext cx="505409" cy="631723"/>
            </a:xfrm>
            <a:prstGeom prst="rect">
              <a:avLst/>
            </a:prstGeom>
          </p:spPr>
          <p:txBody>
            <a:bodyPr anchor="ctr" rtlCol="false" tIns="0" lIns="0" bIns="0" rIns="0"/>
            <a:lstStyle/>
            <a:p>
              <a:pPr algn="ctr">
                <a:lnSpc>
                  <a:spcPts val="3512"/>
                </a:lnSpc>
              </a:pPr>
              <a:r>
                <a:rPr lang="en-US" sz="2927" b="true">
                  <a:solidFill>
                    <a:srgbClr val="3B4E4E"/>
                  </a:solidFill>
                  <a:latin typeface="Syne Bold"/>
                  <a:ea typeface="Syne Bold"/>
                  <a:cs typeface="Syne Bold"/>
                  <a:sym typeface="Syne Bold"/>
                </a:rPr>
                <a:t>4</a:t>
              </a:r>
            </a:p>
          </p:txBody>
        </p:sp>
      </p:grpSp>
      <p:sp>
        <p:nvSpPr>
          <p:cNvPr name="TextBox 34" id="34"/>
          <p:cNvSpPr txBox="true"/>
          <p:nvPr/>
        </p:nvSpPr>
        <p:spPr>
          <a:xfrm rot="0">
            <a:off x="1786547" y="7502828"/>
            <a:ext cx="15522311" cy="413899"/>
          </a:xfrm>
          <a:prstGeom prst="rect">
            <a:avLst/>
          </a:prstGeom>
        </p:spPr>
        <p:txBody>
          <a:bodyPr anchor="t" rtlCol="false" tIns="0" lIns="0" bIns="0" rIns="0">
            <a:spAutoFit/>
          </a:bodyPr>
          <a:lstStyle/>
          <a:p>
            <a:pPr algn="l">
              <a:lnSpc>
                <a:spcPts val="3091"/>
              </a:lnSpc>
            </a:pPr>
            <a:r>
              <a:rPr lang="en-US" b="true" sz="2476">
                <a:solidFill>
                  <a:srgbClr val="000000"/>
                </a:solidFill>
                <a:latin typeface="Syne Bold"/>
                <a:ea typeface="Syne Bold"/>
                <a:cs typeface="Syne Bold"/>
                <a:sym typeface="Syne Bold"/>
              </a:rPr>
              <a:t>Weakness in hands, arms, or grip strength</a:t>
            </a:r>
          </a:p>
        </p:txBody>
      </p:sp>
      <p:sp>
        <p:nvSpPr>
          <p:cNvPr name="TextBox 35" id="35"/>
          <p:cNvSpPr txBox="true"/>
          <p:nvPr/>
        </p:nvSpPr>
        <p:spPr>
          <a:xfrm rot="0">
            <a:off x="1786547" y="7994528"/>
            <a:ext cx="15522311" cy="439341"/>
          </a:xfrm>
          <a:prstGeom prst="rect">
            <a:avLst/>
          </a:prstGeom>
        </p:spPr>
        <p:txBody>
          <a:bodyPr anchor="t" rtlCol="false" tIns="0" lIns="0" bIns="0" rIns="0">
            <a:spAutoFit/>
          </a:bodyPr>
          <a:lstStyle/>
          <a:p>
            <a:pPr algn="l">
              <a:lnSpc>
                <a:spcPts val="2950"/>
              </a:lnSpc>
            </a:pPr>
            <a:r>
              <a:rPr lang="en-US" sz="1951">
                <a:solidFill>
                  <a:srgbClr val="000000"/>
                </a:solidFill>
                <a:latin typeface="Overpass Light"/>
                <a:ea typeface="Overpass Light"/>
                <a:cs typeface="Overpass Light"/>
                <a:sym typeface="Overpass Light"/>
              </a:rPr>
              <a:t>Functional loss alongside numbness is a key indicator that evaluation is needed.</a:t>
            </a:r>
          </a:p>
        </p:txBody>
      </p:sp>
      <p:grpSp>
        <p:nvGrpSpPr>
          <p:cNvPr name="Group 36" id="36"/>
          <p:cNvGrpSpPr/>
          <p:nvPr/>
        </p:nvGrpSpPr>
        <p:grpSpPr>
          <a:xfrm rot="0">
            <a:off x="988219" y="8879210"/>
            <a:ext cx="578034" cy="578053"/>
            <a:chOff x="0" y="0"/>
            <a:chExt cx="770712" cy="770738"/>
          </a:xfrm>
        </p:grpSpPr>
        <p:sp>
          <p:nvSpPr>
            <p:cNvPr name="Freeform 37" id="37"/>
            <p:cNvSpPr/>
            <p:nvPr/>
          </p:nvSpPr>
          <p:spPr>
            <a:xfrm flipH="false" flipV="false" rot="0">
              <a:off x="0" y="0"/>
              <a:ext cx="770763" cy="770763"/>
            </a:xfrm>
            <a:custGeom>
              <a:avLst/>
              <a:gdLst/>
              <a:ahLst/>
              <a:cxnLst/>
              <a:rect r="r" b="b" t="t" l="l"/>
              <a:pathLst>
                <a:path h="770763" w="770763">
                  <a:moveTo>
                    <a:pt x="0" y="143891"/>
                  </a:moveTo>
                  <a:cubicBezTo>
                    <a:pt x="0" y="64389"/>
                    <a:pt x="64389" y="0"/>
                    <a:pt x="143891" y="0"/>
                  </a:cubicBezTo>
                  <a:lnTo>
                    <a:pt x="626872" y="0"/>
                  </a:lnTo>
                  <a:cubicBezTo>
                    <a:pt x="706374" y="0"/>
                    <a:pt x="770763" y="64389"/>
                    <a:pt x="770763" y="143891"/>
                  </a:cubicBezTo>
                  <a:lnTo>
                    <a:pt x="770763" y="626872"/>
                  </a:lnTo>
                  <a:cubicBezTo>
                    <a:pt x="770763" y="706374"/>
                    <a:pt x="706374" y="770763"/>
                    <a:pt x="626872" y="770763"/>
                  </a:cubicBezTo>
                  <a:lnTo>
                    <a:pt x="143891" y="770763"/>
                  </a:lnTo>
                  <a:cubicBezTo>
                    <a:pt x="64389" y="770763"/>
                    <a:pt x="0" y="706374"/>
                    <a:pt x="0" y="626872"/>
                  </a:cubicBezTo>
                  <a:close/>
                </a:path>
              </a:pathLst>
            </a:custGeom>
            <a:solidFill>
              <a:srgbClr val="DDEEE6"/>
            </a:solidFill>
            <a:ln w="9532" cap="sq">
              <a:solidFill>
                <a:srgbClr val="C3D4CC"/>
              </a:solidFill>
              <a:prstDash val="solid"/>
              <a:miter/>
            </a:ln>
          </p:spPr>
        </p:sp>
      </p:grpSp>
      <p:grpSp>
        <p:nvGrpSpPr>
          <p:cNvPr name="Group 38" id="38"/>
          <p:cNvGrpSpPr/>
          <p:nvPr/>
        </p:nvGrpSpPr>
        <p:grpSpPr>
          <a:xfrm rot="0">
            <a:off x="1087641" y="8931264"/>
            <a:ext cx="379057" cy="473793"/>
            <a:chOff x="0" y="0"/>
            <a:chExt cx="505409" cy="631723"/>
          </a:xfrm>
        </p:grpSpPr>
        <p:sp>
          <p:nvSpPr>
            <p:cNvPr name="Freeform 39" id="39"/>
            <p:cNvSpPr/>
            <p:nvPr/>
          </p:nvSpPr>
          <p:spPr>
            <a:xfrm flipH="false" flipV="false" rot="0">
              <a:off x="0" y="0"/>
              <a:ext cx="505405" cy="631724"/>
            </a:xfrm>
            <a:custGeom>
              <a:avLst/>
              <a:gdLst/>
              <a:ahLst/>
              <a:cxnLst/>
              <a:rect r="r" b="b" t="t" l="l"/>
              <a:pathLst>
                <a:path h="631724" w="505405">
                  <a:moveTo>
                    <a:pt x="0" y="0"/>
                  </a:moveTo>
                  <a:lnTo>
                    <a:pt x="505405" y="0"/>
                  </a:lnTo>
                  <a:lnTo>
                    <a:pt x="505405" y="631724"/>
                  </a:lnTo>
                  <a:lnTo>
                    <a:pt x="0" y="631724"/>
                  </a:lnTo>
                  <a:close/>
                </a:path>
              </a:pathLst>
            </a:custGeom>
            <a:blipFill>
              <a:blip r:embed="rId3">
                <a:alphaModFix amt="0"/>
              </a:blip>
              <a:stretch>
                <a:fillRect l="-110370" t="0" r="-110371" b="0"/>
              </a:stretch>
            </a:blipFill>
          </p:spPr>
        </p:sp>
        <p:sp>
          <p:nvSpPr>
            <p:cNvPr name="TextBox 40" id="40"/>
            <p:cNvSpPr txBox="true"/>
            <p:nvPr/>
          </p:nvSpPr>
          <p:spPr>
            <a:xfrm>
              <a:off x="0" y="0"/>
              <a:ext cx="505409" cy="631723"/>
            </a:xfrm>
            <a:prstGeom prst="rect">
              <a:avLst/>
            </a:prstGeom>
          </p:spPr>
          <p:txBody>
            <a:bodyPr anchor="ctr" rtlCol="false" tIns="0" lIns="0" bIns="0" rIns="0"/>
            <a:lstStyle/>
            <a:p>
              <a:pPr algn="ctr">
                <a:lnSpc>
                  <a:spcPts val="3512"/>
                </a:lnSpc>
              </a:pPr>
              <a:r>
                <a:rPr lang="en-US" sz="2927" b="true">
                  <a:solidFill>
                    <a:srgbClr val="3B4E4E"/>
                  </a:solidFill>
                  <a:latin typeface="Syne Bold"/>
                  <a:ea typeface="Syne Bold"/>
                  <a:cs typeface="Syne Bold"/>
                  <a:sym typeface="Syne Bold"/>
                </a:rPr>
                <a:t>5</a:t>
              </a:r>
            </a:p>
          </p:txBody>
        </p:sp>
      </p:grpSp>
      <p:sp>
        <p:nvSpPr>
          <p:cNvPr name="TextBox 41" id="41"/>
          <p:cNvSpPr txBox="true"/>
          <p:nvPr/>
        </p:nvSpPr>
        <p:spPr>
          <a:xfrm rot="0">
            <a:off x="1786547" y="8951762"/>
            <a:ext cx="15522311" cy="413899"/>
          </a:xfrm>
          <a:prstGeom prst="rect">
            <a:avLst/>
          </a:prstGeom>
        </p:spPr>
        <p:txBody>
          <a:bodyPr anchor="t" rtlCol="false" tIns="0" lIns="0" bIns="0" rIns="0">
            <a:spAutoFit/>
          </a:bodyPr>
          <a:lstStyle/>
          <a:p>
            <a:pPr algn="l">
              <a:lnSpc>
                <a:spcPts val="3091"/>
              </a:lnSpc>
            </a:pPr>
            <a:r>
              <a:rPr lang="en-US" b="true" sz="2476">
                <a:solidFill>
                  <a:srgbClr val="000000"/>
                </a:solidFill>
                <a:latin typeface="Syne Bold"/>
                <a:ea typeface="Syne Bold"/>
                <a:cs typeface="Syne Bold"/>
                <a:sym typeface="Syne Bold"/>
              </a:rPr>
              <a:t>Symptoms interfering with work, exercise, or sleep</a:t>
            </a:r>
          </a:p>
        </p:txBody>
      </p:sp>
      <p:sp>
        <p:nvSpPr>
          <p:cNvPr name="TextBox 42" id="42"/>
          <p:cNvSpPr txBox="true"/>
          <p:nvPr/>
        </p:nvSpPr>
        <p:spPr>
          <a:xfrm rot="0">
            <a:off x="1786547" y="9443461"/>
            <a:ext cx="15522311" cy="439341"/>
          </a:xfrm>
          <a:prstGeom prst="rect">
            <a:avLst/>
          </a:prstGeom>
        </p:spPr>
        <p:txBody>
          <a:bodyPr anchor="t" rtlCol="false" tIns="0" lIns="0" bIns="0" rIns="0">
            <a:spAutoFit/>
          </a:bodyPr>
          <a:lstStyle/>
          <a:p>
            <a:pPr algn="l">
              <a:lnSpc>
                <a:spcPts val="2950"/>
              </a:lnSpc>
            </a:pPr>
            <a:r>
              <a:rPr lang="en-US" sz="1951">
                <a:solidFill>
                  <a:srgbClr val="000000"/>
                </a:solidFill>
                <a:latin typeface="Overpass Light"/>
                <a:ea typeface="Overpass Light"/>
                <a:cs typeface="Overpass Light"/>
                <a:sym typeface="Overpass Light"/>
              </a:rPr>
              <a:t>When daily life is affected, it's time to act.</a:t>
            </a:r>
          </a:p>
        </p:txBody>
      </p:sp>
      <p:sp>
        <p:nvSpPr>
          <p:cNvPr name="Freeform 43" id="43"/>
          <p:cNvSpPr/>
          <p:nvPr/>
        </p:nvSpPr>
        <p:spPr>
          <a:xfrm flipH="false" flipV="false" rot="0">
            <a:off x="6953250" y="200373"/>
            <a:ext cx="3347486" cy="442898"/>
          </a:xfrm>
          <a:custGeom>
            <a:avLst/>
            <a:gdLst/>
            <a:ahLst/>
            <a:cxnLst/>
            <a:rect r="r" b="b" t="t" l="l"/>
            <a:pathLst>
              <a:path h="442898" w="3347486">
                <a:moveTo>
                  <a:pt x="0" y="0"/>
                </a:moveTo>
                <a:lnTo>
                  <a:pt x="3347486" y="0"/>
                </a:lnTo>
                <a:lnTo>
                  <a:pt x="3347486" y="442898"/>
                </a:lnTo>
                <a:lnTo>
                  <a:pt x="0" y="442898"/>
                </a:lnTo>
                <a:lnTo>
                  <a:pt x="0" y="0"/>
                </a:lnTo>
                <a:close/>
              </a:path>
            </a:pathLst>
          </a:custGeom>
          <a:blipFill>
            <a:blip r:embed="rId4"/>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9F4BE"/>
            </a:solid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FFDE6"/>
            </a:solidFill>
          </p:spPr>
        </p:sp>
      </p:grpSp>
      <p:sp>
        <p:nvSpPr>
          <p:cNvPr name="TextBox 6" id="6"/>
          <p:cNvSpPr txBox="true"/>
          <p:nvPr/>
        </p:nvSpPr>
        <p:spPr>
          <a:xfrm rot="0">
            <a:off x="516452" y="1852601"/>
            <a:ext cx="7208488" cy="1496551"/>
          </a:xfrm>
          <a:prstGeom prst="rect">
            <a:avLst/>
          </a:prstGeom>
        </p:spPr>
        <p:txBody>
          <a:bodyPr anchor="t" rtlCol="false" tIns="0" lIns="0" bIns="0" rIns="0">
            <a:spAutoFit/>
          </a:bodyPr>
          <a:lstStyle/>
          <a:p>
            <a:pPr algn="l">
              <a:lnSpc>
                <a:spcPts val="5619"/>
              </a:lnSpc>
            </a:pPr>
            <a:r>
              <a:rPr lang="en-US" b="true" sz="4502">
                <a:solidFill>
                  <a:srgbClr val="000000"/>
                </a:solidFill>
                <a:latin typeface="Times New Roman MT Bold"/>
                <a:ea typeface="Times New Roman MT Bold"/>
                <a:cs typeface="Times New Roman MT Bold"/>
                <a:sym typeface="Times New Roman MT Bold"/>
              </a:rPr>
              <a:t>What a Chiropractor Evaluates</a:t>
            </a:r>
          </a:p>
        </p:txBody>
      </p:sp>
      <p:sp>
        <p:nvSpPr>
          <p:cNvPr name="TextBox 7" id="7"/>
          <p:cNvSpPr txBox="true"/>
          <p:nvPr/>
        </p:nvSpPr>
        <p:spPr>
          <a:xfrm rot="0">
            <a:off x="516452" y="3901602"/>
            <a:ext cx="6491354" cy="1433695"/>
          </a:xfrm>
          <a:prstGeom prst="rect">
            <a:avLst/>
          </a:prstGeom>
        </p:spPr>
        <p:txBody>
          <a:bodyPr anchor="t" rtlCol="false" tIns="0" lIns="0" bIns="0" rIns="0">
            <a:spAutoFit/>
          </a:bodyPr>
          <a:lstStyle/>
          <a:p>
            <a:pPr algn="l">
              <a:lnSpc>
                <a:spcPts val="2871"/>
              </a:lnSpc>
            </a:pPr>
            <a:r>
              <a:rPr lang="en-US" sz="2175">
                <a:solidFill>
                  <a:srgbClr val="000000"/>
                </a:solidFill>
                <a:latin typeface="Overpass Light"/>
                <a:ea typeface="Overpass Light"/>
                <a:cs typeface="Overpass Light"/>
                <a:sym typeface="Overpass Light"/>
              </a:rPr>
              <a:t>A thorough </a:t>
            </a:r>
            <a:r>
              <a:rPr lang="en-US" b="true" sz="2175" u="sng">
                <a:solidFill>
                  <a:srgbClr val="000000"/>
                </a:solidFill>
                <a:latin typeface="Overpass Bold"/>
                <a:ea typeface="Overpass Bold"/>
                <a:cs typeface="Overpass Bold"/>
                <a:sym typeface="Overpass Bold"/>
                <a:hlinkClick r:id="rId3" tooltip="https://www.spinalwellnessithaca.com/new-chiropractic-patients-ithaca/what-is-chiropractic/"/>
              </a:rPr>
              <a:t>chiropractic</a:t>
            </a:r>
            <a:r>
              <a:rPr lang="en-US" sz="2175">
                <a:solidFill>
                  <a:srgbClr val="000000"/>
                </a:solidFill>
                <a:latin typeface="Overpass Light"/>
                <a:ea typeface="Overpass Light"/>
                <a:cs typeface="Overpass Light"/>
                <a:sym typeface="Overpass Light"/>
              </a:rPr>
              <a:t> assessment goes beyond the symptom itself. Your chiropractor examines the full picture to identify the root cause of your discomfort.</a:t>
            </a:r>
          </a:p>
        </p:txBody>
      </p:sp>
      <p:pic>
        <p:nvPicPr>
          <p:cNvPr name="Picture 8" id="8" descr="preencoded.png">
            <a:hlinkClick action="ppaction://media"/>
          </p:cNvPr>
          <p:cNvPicPr>
            <a:picLocks noChangeAspect="true"/>
          </p:cNvPicPr>
          <p:nvPr>
            <a:videoFile r:link="rId5"/>
            <p:extLst>
              <p:ext uri="{DAA4B4D4-6D71-4841-9C94-3DE7FCFB9230}">
                <p14:media xmlns:p14="http://schemas.microsoft.com/office/powerpoint/2010/main" r:embed="rId6"/>
              </p:ext>
            </p:extLst>
          </p:nvPr>
        </p:nvPicPr>
        <p:blipFill>
          <a:blip r:embed="rId4"/>
          <a:srcRect l="6989" t="0" r="6989" b="0"/>
          <a:stretch>
            <a:fillRect/>
          </a:stretch>
        </p:blipFill>
        <p:spPr>
          <a:xfrm flipH="false" flipV="false" rot="0">
            <a:off x="8393871" y="1413118"/>
            <a:ext cx="8960679" cy="6076551"/>
          </a:xfrm>
          <a:prstGeom prst="rect">
            <a:avLst/>
          </a:prstGeom>
        </p:spPr>
      </p:pic>
      <p:sp>
        <p:nvSpPr>
          <p:cNvPr name="Freeform 9" id="9" descr="preencoded.png"/>
          <p:cNvSpPr/>
          <p:nvPr/>
        </p:nvSpPr>
        <p:spPr>
          <a:xfrm flipH="false" flipV="false" rot="0">
            <a:off x="889813" y="7884202"/>
            <a:ext cx="279263" cy="279273"/>
          </a:xfrm>
          <a:custGeom>
            <a:avLst/>
            <a:gdLst/>
            <a:ahLst/>
            <a:cxnLst/>
            <a:rect r="r" b="b" t="t" l="l"/>
            <a:pathLst>
              <a:path h="279273" w="279263">
                <a:moveTo>
                  <a:pt x="0" y="0"/>
                </a:moveTo>
                <a:lnTo>
                  <a:pt x="279264" y="0"/>
                </a:lnTo>
                <a:lnTo>
                  <a:pt x="279264" y="279273"/>
                </a:lnTo>
                <a:lnTo>
                  <a:pt x="0" y="279273"/>
                </a:lnTo>
                <a:lnTo>
                  <a:pt x="0" y="0"/>
                </a:lnTo>
                <a:close/>
              </a:path>
            </a:pathLst>
          </a:custGeom>
          <a:blipFill>
            <a:blip r:embed="rId7">
              <a:extLst>
                <a:ext uri="{96DAC541-7B7A-43D3-8B79-37D633B846F1}">
                  <asvg:svgBlip xmlns:asvg="http://schemas.microsoft.com/office/drawing/2016/SVG/main" r:embed="rId8"/>
                </a:ext>
              </a:extLst>
            </a:blip>
            <a:stretch>
              <a:fillRect l="-8335" t="0" r="-8332" b="0"/>
            </a:stretch>
          </a:blipFill>
        </p:spPr>
      </p:sp>
      <p:sp>
        <p:nvSpPr>
          <p:cNvPr name="TextBox 10" id="10"/>
          <p:cNvSpPr txBox="true"/>
          <p:nvPr/>
        </p:nvSpPr>
        <p:spPr>
          <a:xfrm rot="0">
            <a:off x="1425109" y="7869095"/>
            <a:ext cx="2607320" cy="357446"/>
          </a:xfrm>
          <a:prstGeom prst="rect">
            <a:avLst/>
          </a:prstGeom>
        </p:spPr>
        <p:txBody>
          <a:bodyPr anchor="t" rtlCol="false" tIns="0" lIns="0" bIns="0" rIns="0">
            <a:spAutoFit/>
          </a:bodyPr>
          <a:lstStyle/>
          <a:p>
            <a:pPr algn="l">
              <a:lnSpc>
                <a:spcPts val="2872"/>
              </a:lnSpc>
            </a:pPr>
            <a:r>
              <a:rPr lang="en-US" b="true" sz="2301">
                <a:solidFill>
                  <a:srgbClr val="000000"/>
                </a:solidFill>
                <a:latin typeface="Syne Bold"/>
                <a:ea typeface="Syne Bold"/>
                <a:cs typeface="Syne Bold"/>
                <a:sym typeface="Syne Bold"/>
              </a:rPr>
              <a:t>Spine Alignment</a:t>
            </a:r>
          </a:p>
        </p:txBody>
      </p:sp>
      <p:sp>
        <p:nvSpPr>
          <p:cNvPr name="TextBox 11" id="11"/>
          <p:cNvSpPr txBox="true"/>
          <p:nvPr/>
        </p:nvSpPr>
        <p:spPr>
          <a:xfrm rot="0">
            <a:off x="1425109" y="8309064"/>
            <a:ext cx="7476382" cy="313546"/>
          </a:xfrm>
          <a:prstGeom prst="rect">
            <a:avLst/>
          </a:prstGeom>
        </p:spPr>
        <p:txBody>
          <a:bodyPr anchor="t" rtlCol="false" tIns="0" lIns="0" bIns="0" rIns="0">
            <a:spAutoFit/>
          </a:bodyPr>
          <a:lstStyle/>
          <a:p>
            <a:pPr algn="l">
              <a:lnSpc>
                <a:spcPts val="2542"/>
              </a:lnSpc>
            </a:pPr>
            <a:r>
              <a:rPr lang="en-US" sz="1926">
                <a:solidFill>
                  <a:srgbClr val="000000"/>
                </a:solidFill>
                <a:latin typeface="Overpass Light"/>
                <a:ea typeface="Overpass Light"/>
                <a:cs typeface="Overpass Light"/>
                <a:sym typeface="Overpass Light"/>
              </a:rPr>
              <a:t>Structural integrity and vertebral positioning</a:t>
            </a:r>
          </a:p>
        </p:txBody>
      </p:sp>
      <p:sp>
        <p:nvSpPr>
          <p:cNvPr name="Freeform 12" id="12" descr="preencoded.png"/>
          <p:cNvSpPr/>
          <p:nvPr/>
        </p:nvSpPr>
        <p:spPr>
          <a:xfrm flipH="false" flipV="false" rot="0">
            <a:off x="9124004" y="7884202"/>
            <a:ext cx="279263" cy="279273"/>
          </a:xfrm>
          <a:custGeom>
            <a:avLst/>
            <a:gdLst/>
            <a:ahLst/>
            <a:cxnLst/>
            <a:rect r="r" b="b" t="t" l="l"/>
            <a:pathLst>
              <a:path h="279273" w="279263">
                <a:moveTo>
                  <a:pt x="0" y="0"/>
                </a:moveTo>
                <a:lnTo>
                  <a:pt x="279264" y="0"/>
                </a:lnTo>
                <a:lnTo>
                  <a:pt x="279264" y="279273"/>
                </a:lnTo>
                <a:lnTo>
                  <a:pt x="0" y="279273"/>
                </a:lnTo>
                <a:lnTo>
                  <a:pt x="0" y="0"/>
                </a:lnTo>
                <a:close/>
              </a:path>
            </a:pathLst>
          </a:custGeom>
          <a:blipFill>
            <a:blip r:embed="rId7">
              <a:extLst>
                <a:ext uri="{96DAC541-7B7A-43D3-8B79-37D633B846F1}">
                  <asvg:svgBlip xmlns:asvg="http://schemas.microsoft.com/office/drawing/2016/SVG/main" r:embed="rId8"/>
                </a:ext>
              </a:extLst>
            </a:blip>
            <a:stretch>
              <a:fillRect l="-8335" t="0" r="-8332" b="0"/>
            </a:stretch>
          </a:blipFill>
        </p:spPr>
      </p:sp>
      <p:sp>
        <p:nvSpPr>
          <p:cNvPr name="TextBox 13" id="13"/>
          <p:cNvSpPr txBox="true"/>
          <p:nvPr/>
        </p:nvSpPr>
        <p:spPr>
          <a:xfrm rot="0">
            <a:off x="9659300" y="7869095"/>
            <a:ext cx="3377952" cy="357446"/>
          </a:xfrm>
          <a:prstGeom prst="rect">
            <a:avLst/>
          </a:prstGeom>
        </p:spPr>
        <p:txBody>
          <a:bodyPr anchor="t" rtlCol="false" tIns="0" lIns="0" bIns="0" rIns="0">
            <a:spAutoFit/>
          </a:bodyPr>
          <a:lstStyle/>
          <a:p>
            <a:pPr algn="l">
              <a:lnSpc>
                <a:spcPts val="2872"/>
              </a:lnSpc>
            </a:pPr>
            <a:r>
              <a:rPr lang="en-US" b="true" sz="2301">
                <a:solidFill>
                  <a:srgbClr val="000000"/>
                </a:solidFill>
                <a:latin typeface="Syne Bold"/>
                <a:ea typeface="Syne Bold"/>
                <a:cs typeface="Syne Bold"/>
                <a:sym typeface="Syne Bold"/>
              </a:rPr>
              <a:t>Posture &amp; Movement</a:t>
            </a:r>
          </a:p>
        </p:txBody>
      </p:sp>
      <p:sp>
        <p:nvSpPr>
          <p:cNvPr name="TextBox 14" id="14"/>
          <p:cNvSpPr txBox="true"/>
          <p:nvPr/>
        </p:nvSpPr>
        <p:spPr>
          <a:xfrm rot="0">
            <a:off x="9659300" y="8309064"/>
            <a:ext cx="7476525" cy="313546"/>
          </a:xfrm>
          <a:prstGeom prst="rect">
            <a:avLst/>
          </a:prstGeom>
        </p:spPr>
        <p:txBody>
          <a:bodyPr anchor="t" rtlCol="false" tIns="0" lIns="0" bIns="0" rIns="0">
            <a:spAutoFit/>
          </a:bodyPr>
          <a:lstStyle/>
          <a:p>
            <a:pPr algn="l">
              <a:lnSpc>
                <a:spcPts val="2542"/>
              </a:lnSpc>
            </a:pPr>
            <a:r>
              <a:rPr lang="en-US" sz="1926">
                <a:solidFill>
                  <a:srgbClr val="000000"/>
                </a:solidFill>
                <a:latin typeface="Overpass Light"/>
                <a:ea typeface="Overpass Light"/>
                <a:cs typeface="Overpass Light"/>
                <a:sym typeface="Overpass Light"/>
              </a:rPr>
              <a:t>How your body holds and moves through daily activities</a:t>
            </a:r>
          </a:p>
        </p:txBody>
      </p:sp>
      <p:sp>
        <p:nvSpPr>
          <p:cNvPr name="Freeform 15" id="15" descr="preencoded.png"/>
          <p:cNvSpPr/>
          <p:nvPr/>
        </p:nvSpPr>
        <p:spPr>
          <a:xfrm flipH="false" flipV="false" rot="0">
            <a:off x="889813" y="8739289"/>
            <a:ext cx="279263" cy="279273"/>
          </a:xfrm>
          <a:custGeom>
            <a:avLst/>
            <a:gdLst/>
            <a:ahLst/>
            <a:cxnLst/>
            <a:rect r="r" b="b" t="t" l="l"/>
            <a:pathLst>
              <a:path h="279273" w="279263">
                <a:moveTo>
                  <a:pt x="0" y="0"/>
                </a:moveTo>
                <a:lnTo>
                  <a:pt x="279264" y="0"/>
                </a:lnTo>
                <a:lnTo>
                  <a:pt x="279264" y="279273"/>
                </a:lnTo>
                <a:lnTo>
                  <a:pt x="0" y="279273"/>
                </a:lnTo>
                <a:lnTo>
                  <a:pt x="0" y="0"/>
                </a:lnTo>
                <a:close/>
              </a:path>
            </a:pathLst>
          </a:custGeom>
          <a:blipFill>
            <a:blip r:embed="rId7">
              <a:extLst>
                <a:ext uri="{96DAC541-7B7A-43D3-8B79-37D633B846F1}">
                  <asvg:svgBlip xmlns:asvg="http://schemas.microsoft.com/office/drawing/2016/SVG/main" r:embed="rId8"/>
                </a:ext>
              </a:extLst>
            </a:blip>
            <a:stretch>
              <a:fillRect l="-8335" t="0" r="-8332" b="0"/>
            </a:stretch>
          </a:blipFill>
        </p:spPr>
      </p:sp>
      <p:sp>
        <p:nvSpPr>
          <p:cNvPr name="TextBox 16" id="16"/>
          <p:cNvSpPr txBox="true"/>
          <p:nvPr/>
        </p:nvSpPr>
        <p:spPr>
          <a:xfrm rot="0">
            <a:off x="1425109" y="8724183"/>
            <a:ext cx="2177207" cy="357446"/>
          </a:xfrm>
          <a:prstGeom prst="rect">
            <a:avLst/>
          </a:prstGeom>
        </p:spPr>
        <p:txBody>
          <a:bodyPr anchor="t" rtlCol="false" tIns="0" lIns="0" bIns="0" rIns="0">
            <a:spAutoFit/>
          </a:bodyPr>
          <a:lstStyle/>
          <a:p>
            <a:pPr algn="l">
              <a:lnSpc>
                <a:spcPts val="2872"/>
              </a:lnSpc>
            </a:pPr>
            <a:r>
              <a:rPr lang="en-US" b="true" sz="2301">
                <a:solidFill>
                  <a:srgbClr val="000000"/>
                </a:solidFill>
                <a:latin typeface="Syne Bold"/>
                <a:ea typeface="Syne Bold"/>
                <a:cs typeface="Syne Bold"/>
                <a:sym typeface="Syne Bold"/>
              </a:rPr>
              <a:t>Joint Mobility</a:t>
            </a:r>
          </a:p>
        </p:txBody>
      </p:sp>
      <p:sp>
        <p:nvSpPr>
          <p:cNvPr name="TextBox 17" id="17"/>
          <p:cNvSpPr txBox="true"/>
          <p:nvPr/>
        </p:nvSpPr>
        <p:spPr>
          <a:xfrm rot="0">
            <a:off x="1425109" y="9167353"/>
            <a:ext cx="7476382" cy="313546"/>
          </a:xfrm>
          <a:prstGeom prst="rect">
            <a:avLst/>
          </a:prstGeom>
        </p:spPr>
        <p:txBody>
          <a:bodyPr anchor="t" rtlCol="false" tIns="0" lIns="0" bIns="0" rIns="0">
            <a:spAutoFit/>
          </a:bodyPr>
          <a:lstStyle/>
          <a:p>
            <a:pPr algn="l">
              <a:lnSpc>
                <a:spcPts val="2542"/>
              </a:lnSpc>
            </a:pPr>
            <a:r>
              <a:rPr lang="en-US" sz="1926">
                <a:solidFill>
                  <a:srgbClr val="000000"/>
                </a:solidFill>
                <a:latin typeface="Overpass Light"/>
                <a:ea typeface="Overpass Light"/>
                <a:cs typeface="Overpass Light"/>
                <a:sym typeface="Overpass Light"/>
              </a:rPr>
              <a:t>Range of motion and areas of restriction</a:t>
            </a:r>
          </a:p>
        </p:txBody>
      </p:sp>
      <p:sp>
        <p:nvSpPr>
          <p:cNvPr name="Freeform 18" id="18" descr="preencoded.png"/>
          <p:cNvSpPr/>
          <p:nvPr/>
        </p:nvSpPr>
        <p:spPr>
          <a:xfrm flipH="false" flipV="false" rot="0">
            <a:off x="9124004" y="8739289"/>
            <a:ext cx="279263" cy="279273"/>
          </a:xfrm>
          <a:custGeom>
            <a:avLst/>
            <a:gdLst/>
            <a:ahLst/>
            <a:cxnLst/>
            <a:rect r="r" b="b" t="t" l="l"/>
            <a:pathLst>
              <a:path h="279273" w="279263">
                <a:moveTo>
                  <a:pt x="0" y="0"/>
                </a:moveTo>
                <a:lnTo>
                  <a:pt x="279264" y="0"/>
                </a:lnTo>
                <a:lnTo>
                  <a:pt x="279264" y="279273"/>
                </a:lnTo>
                <a:lnTo>
                  <a:pt x="0" y="279273"/>
                </a:lnTo>
                <a:lnTo>
                  <a:pt x="0" y="0"/>
                </a:lnTo>
                <a:close/>
              </a:path>
            </a:pathLst>
          </a:custGeom>
          <a:blipFill>
            <a:blip r:embed="rId7">
              <a:extLst>
                <a:ext uri="{96DAC541-7B7A-43D3-8B79-37D633B846F1}">
                  <asvg:svgBlip xmlns:asvg="http://schemas.microsoft.com/office/drawing/2016/SVG/main" r:embed="rId8"/>
                </a:ext>
              </a:extLst>
            </a:blip>
            <a:stretch>
              <a:fillRect l="-8335" t="0" r="-8332" b="0"/>
            </a:stretch>
          </a:blipFill>
        </p:spPr>
      </p:sp>
      <p:sp>
        <p:nvSpPr>
          <p:cNvPr name="TextBox 19" id="19"/>
          <p:cNvSpPr txBox="true"/>
          <p:nvPr/>
        </p:nvSpPr>
        <p:spPr>
          <a:xfrm rot="0">
            <a:off x="9659300" y="8724183"/>
            <a:ext cx="2465933" cy="357446"/>
          </a:xfrm>
          <a:prstGeom prst="rect">
            <a:avLst/>
          </a:prstGeom>
        </p:spPr>
        <p:txBody>
          <a:bodyPr anchor="t" rtlCol="false" tIns="0" lIns="0" bIns="0" rIns="0">
            <a:spAutoFit/>
          </a:bodyPr>
          <a:lstStyle/>
          <a:p>
            <a:pPr algn="l">
              <a:lnSpc>
                <a:spcPts val="2872"/>
              </a:lnSpc>
            </a:pPr>
            <a:r>
              <a:rPr lang="en-US" b="true" sz="2301">
                <a:solidFill>
                  <a:srgbClr val="000000"/>
                </a:solidFill>
                <a:latin typeface="Syne Bold"/>
                <a:ea typeface="Syne Bold"/>
                <a:cs typeface="Syne Bold"/>
                <a:sym typeface="Syne Bold"/>
              </a:rPr>
              <a:t>Nerve Function</a:t>
            </a:r>
          </a:p>
        </p:txBody>
      </p:sp>
      <p:sp>
        <p:nvSpPr>
          <p:cNvPr name="TextBox 20" id="20"/>
          <p:cNvSpPr txBox="true"/>
          <p:nvPr/>
        </p:nvSpPr>
        <p:spPr>
          <a:xfrm rot="0">
            <a:off x="9659300" y="9167353"/>
            <a:ext cx="7476525" cy="313546"/>
          </a:xfrm>
          <a:prstGeom prst="rect">
            <a:avLst/>
          </a:prstGeom>
        </p:spPr>
        <p:txBody>
          <a:bodyPr anchor="t" rtlCol="false" tIns="0" lIns="0" bIns="0" rIns="0">
            <a:spAutoFit/>
          </a:bodyPr>
          <a:lstStyle/>
          <a:p>
            <a:pPr algn="l">
              <a:lnSpc>
                <a:spcPts val="2542"/>
              </a:lnSpc>
            </a:pPr>
            <a:r>
              <a:rPr lang="en-US" sz="1926">
                <a:solidFill>
                  <a:srgbClr val="000000"/>
                </a:solidFill>
                <a:latin typeface="Overpass Light"/>
                <a:ea typeface="Overpass Light"/>
                <a:cs typeface="Overpass Light"/>
                <a:sym typeface="Overpass Light"/>
              </a:rPr>
              <a:t>Indicators of compression, irritation, or dysfunction</a:t>
            </a:r>
          </a:p>
        </p:txBody>
      </p:sp>
      <p:sp>
        <p:nvSpPr>
          <p:cNvPr name="Freeform 21" id="21"/>
          <p:cNvSpPr/>
          <p:nvPr/>
        </p:nvSpPr>
        <p:spPr>
          <a:xfrm flipH="false" flipV="false" rot="0">
            <a:off x="6953250" y="200373"/>
            <a:ext cx="3347486" cy="442898"/>
          </a:xfrm>
          <a:custGeom>
            <a:avLst/>
            <a:gdLst/>
            <a:ahLst/>
            <a:cxnLst/>
            <a:rect r="r" b="b" t="t" l="l"/>
            <a:pathLst>
              <a:path h="442898" w="3347486">
                <a:moveTo>
                  <a:pt x="0" y="0"/>
                </a:moveTo>
                <a:lnTo>
                  <a:pt x="3347486" y="0"/>
                </a:lnTo>
                <a:lnTo>
                  <a:pt x="3347486" y="442898"/>
                </a:lnTo>
                <a:lnTo>
                  <a:pt x="0" y="442898"/>
                </a:lnTo>
                <a:lnTo>
                  <a:pt x="0" y="0"/>
                </a:lnTo>
                <a:close/>
              </a:path>
            </a:pathLst>
          </a:custGeom>
          <a:blipFill>
            <a:blip r:embed="rId9"/>
            <a:stretch>
              <a:fillRect l="0" t="0" r="0" b="0"/>
            </a:stretch>
          </a:blipFill>
        </p:spPr>
      </p:sp>
    </p:spTree>
  </p:cSld>
  <p:clrMapOvr>
    <a:masterClrMapping/>
  </p:clrMapOvr>
  <p:timing>
    <p:tnLst>
      <p:par>
        <p:cTn dur="indefinite" restart="never" nodeType="tmRoot">
          <p:childTnLst>
            <p:video>
              <p:cMediaNode vol="100000">
                <p:cTn fill="hold" display="false">
                  <p:stCondLst>
                    <p:cond delay="indefinite"/>
                  </p:stCondLst>
                </p:cTn>
                <p:tgtEl>
                  <p:spTgt spid="8"/>
                </p:tgtEl>
              </p:cMediaNode>
            </p:video>
          </p:childTnLst>
        </p:cTn>
      </p:par>
    </p:tnLst>
  </p:timing>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9F4BE"/>
            </a:solid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FFDE6"/>
            </a:solidFill>
          </p:spPr>
        </p:sp>
      </p:grpSp>
      <p:sp>
        <p:nvSpPr>
          <p:cNvPr name="TextBox 6" id="6"/>
          <p:cNvSpPr txBox="true"/>
          <p:nvPr/>
        </p:nvSpPr>
        <p:spPr>
          <a:xfrm rot="0">
            <a:off x="3667006" y="1462996"/>
            <a:ext cx="11336834" cy="985316"/>
          </a:xfrm>
          <a:prstGeom prst="rect">
            <a:avLst/>
          </a:prstGeom>
        </p:spPr>
        <p:txBody>
          <a:bodyPr anchor="t" rtlCol="false" tIns="0" lIns="0" bIns="0" rIns="0">
            <a:spAutoFit/>
          </a:bodyPr>
          <a:lstStyle/>
          <a:p>
            <a:pPr algn="l">
              <a:lnSpc>
                <a:spcPts val="6931"/>
              </a:lnSpc>
            </a:pPr>
            <a:r>
              <a:rPr lang="en-US" sz="5554">
                <a:solidFill>
                  <a:srgbClr val="000000"/>
                </a:solidFill>
                <a:latin typeface="Times New Roman MT"/>
                <a:ea typeface="Times New Roman MT"/>
                <a:cs typeface="Times New Roman MT"/>
                <a:sym typeface="Times New Roman MT"/>
              </a:rPr>
              <a:t>Chiropractic Care Treatment Options</a:t>
            </a:r>
          </a:p>
        </p:txBody>
      </p:sp>
      <p:grpSp>
        <p:nvGrpSpPr>
          <p:cNvPr name="Group 7" id="7"/>
          <p:cNvGrpSpPr/>
          <p:nvPr/>
        </p:nvGrpSpPr>
        <p:grpSpPr>
          <a:xfrm rot="0">
            <a:off x="988219" y="3322653"/>
            <a:ext cx="16325393" cy="5103733"/>
            <a:chOff x="0" y="0"/>
            <a:chExt cx="21767190" cy="6804978"/>
          </a:xfrm>
        </p:grpSpPr>
        <p:sp>
          <p:nvSpPr>
            <p:cNvPr name="Freeform 8" id="8"/>
            <p:cNvSpPr/>
            <p:nvPr/>
          </p:nvSpPr>
          <p:spPr>
            <a:xfrm flipH="false" flipV="false" rot="0">
              <a:off x="0" y="0"/>
              <a:ext cx="21767166" cy="6804914"/>
            </a:xfrm>
            <a:custGeom>
              <a:avLst/>
              <a:gdLst/>
              <a:ahLst/>
              <a:cxnLst/>
              <a:rect r="r" b="b" t="t" l="l"/>
              <a:pathLst>
                <a:path h="6804914" w="21767166">
                  <a:moveTo>
                    <a:pt x="0" y="159131"/>
                  </a:moveTo>
                  <a:cubicBezTo>
                    <a:pt x="0" y="71247"/>
                    <a:pt x="71247" y="0"/>
                    <a:pt x="159131" y="0"/>
                  </a:cubicBezTo>
                  <a:lnTo>
                    <a:pt x="21608035" y="0"/>
                  </a:lnTo>
                  <a:cubicBezTo>
                    <a:pt x="21695919" y="0"/>
                    <a:pt x="21767166" y="71247"/>
                    <a:pt x="21767166" y="159131"/>
                  </a:cubicBezTo>
                  <a:lnTo>
                    <a:pt x="21767166" y="6645783"/>
                  </a:lnTo>
                  <a:cubicBezTo>
                    <a:pt x="21767166" y="6733667"/>
                    <a:pt x="21695919" y="6804914"/>
                    <a:pt x="21608035" y="6804914"/>
                  </a:cubicBezTo>
                  <a:lnTo>
                    <a:pt x="159131" y="6804914"/>
                  </a:lnTo>
                  <a:cubicBezTo>
                    <a:pt x="71247" y="6804914"/>
                    <a:pt x="0" y="6733667"/>
                    <a:pt x="0" y="6645783"/>
                  </a:cubicBezTo>
                  <a:close/>
                </a:path>
              </a:pathLst>
            </a:custGeom>
            <a:solidFill>
              <a:srgbClr val="DDEEE6"/>
            </a:solidFill>
            <a:ln w="9532" cap="sq">
              <a:solidFill>
                <a:srgbClr val="C3D4CC"/>
              </a:solidFill>
              <a:prstDash val="solid"/>
              <a:miter/>
            </a:ln>
          </p:spPr>
        </p:sp>
      </p:grpSp>
      <p:grpSp>
        <p:nvGrpSpPr>
          <p:cNvPr name="Group 9" id="9"/>
          <p:cNvGrpSpPr/>
          <p:nvPr/>
        </p:nvGrpSpPr>
        <p:grpSpPr>
          <a:xfrm rot="0">
            <a:off x="1002525" y="3336950"/>
            <a:ext cx="5432165" cy="2986192"/>
            <a:chOff x="0" y="0"/>
            <a:chExt cx="7242886" cy="3981590"/>
          </a:xfrm>
        </p:grpSpPr>
        <p:sp>
          <p:nvSpPr>
            <p:cNvPr name="Freeform 10" id="10"/>
            <p:cNvSpPr/>
            <p:nvPr/>
          </p:nvSpPr>
          <p:spPr>
            <a:xfrm flipH="false" flipV="false" rot="0">
              <a:off x="0" y="0"/>
              <a:ext cx="7242937" cy="3981577"/>
            </a:xfrm>
            <a:custGeom>
              <a:avLst/>
              <a:gdLst/>
              <a:ahLst/>
              <a:cxnLst/>
              <a:rect r="r" b="b" t="t" l="l"/>
              <a:pathLst>
                <a:path h="3981577" w="7242937">
                  <a:moveTo>
                    <a:pt x="132461" y="0"/>
                  </a:moveTo>
                  <a:lnTo>
                    <a:pt x="7242937" y="0"/>
                  </a:lnTo>
                  <a:lnTo>
                    <a:pt x="7242937" y="3981577"/>
                  </a:lnTo>
                  <a:lnTo>
                    <a:pt x="0" y="3981577"/>
                  </a:lnTo>
                  <a:lnTo>
                    <a:pt x="0" y="132461"/>
                  </a:lnTo>
                  <a:cubicBezTo>
                    <a:pt x="0" y="59309"/>
                    <a:pt x="59309" y="0"/>
                    <a:pt x="132461" y="0"/>
                  </a:cubicBezTo>
                  <a:close/>
                </a:path>
              </a:pathLst>
            </a:custGeom>
            <a:solidFill>
              <a:srgbClr val="DDEEE6"/>
            </a:solidFill>
          </p:spPr>
        </p:sp>
      </p:grpSp>
      <p:sp>
        <p:nvSpPr>
          <p:cNvPr name="TextBox 11" id="11"/>
          <p:cNvSpPr txBox="true"/>
          <p:nvPr/>
        </p:nvSpPr>
        <p:spPr>
          <a:xfrm rot="0">
            <a:off x="1286256" y="3601641"/>
            <a:ext cx="4439183" cy="462305"/>
          </a:xfrm>
          <a:prstGeom prst="rect">
            <a:avLst/>
          </a:prstGeom>
        </p:spPr>
        <p:txBody>
          <a:bodyPr anchor="t" rtlCol="false" tIns="0" lIns="0" bIns="0" rIns="0">
            <a:spAutoFit/>
          </a:bodyPr>
          <a:lstStyle/>
          <a:p>
            <a:pPr algn="l">
              <a:lnSpc>
                <a:spcPts val="3465"/>
              </a:lnSpc>
            </a:pPr>
            <a:r>
              <a:rPr lang="en-US" b="true" sz="2777">
                <a:solidFill>
                  <a:srgbClr val="000000"/>
                </a:solidFill>
                <a:latin typeface="Syne Bold"/>
                <a:ea typeface="Syne Bold"/>
                <a:cs typeface="Syne Bold"/>
                <a:sym typeface="Syne Bold"/>
              </a:rPr>
              <a:t>Spinal Adjustments</a:t>
            </a:r>
          </a:p>
        </p:txBody>
      </p:sp>
      <p:sp>
        <p:nvSpPr>
          <p:cNvPr name="TextBox 12" id="12"/>
          <p:cNvSpPr txBox="true"/>
          <p:nvPr/>
        </p:nvSpPr>
        <p:spPr>
          <a:xfrm rot="0">
            <a:off x="1286256" y="4157996"/>
            <a:ext cx="4439183" cy="1438151"/>
          </a:xfrm>
          <a:prstGeom prst="rect">
            <a:avLst/>
          </a:prstGeom>
        </p:spPr>
        <p:txBody>
          <a:bodyPr anchor="t" rtlCol="false" tIns="0" lIns="0" bIns="0" rIns="0">
            <a:spAutoFit/>
          </a:bodyPr>
          <a:lstStyle/>
          <a:p>
            <a:pPr algn="l">
              <a:lnSpc>
                <a:spcPts val="3474"/>
              </a:lnSpc>
            </a:pPr>
            <a:r>
              <a:rPr lang="en-US" sz="2176">
                <a:solidFill>
                  <a:srgbClr val="000000"/>
                </a:solidFill>
                <a:latin typeface="Overpass Light"/>
                <a:ea typeface="Overpass Light"/>
                <a:cs typeface="Overpass Light"/>
                <a:sym typeface="Overpass Light"/>
              </a:rPr>
              <a:t>Gentle corrections to restore proper alignment and relieve nerve pressure.</a:t>
            </a:r>
          </a:p>
        </p:txBody>
      </p:sp>
      <p:grpSp>
        <p:nvGrpSpPr>
          <p:cNvPr name="Group 13" id="13"/>
          <p:cNvGrpSpPr/>
          <p:nvPr/>
        </p:nvGrpSpPr>
        <p:grpSpPr>
          <a:xfrm rot="0">
            <a:off x="6434690" y="3336950"/>
            <a:ext cx="5432317" cy="2986192"/>
            <a:chOff x="0" y="0"/>
            <a:chExt cx="7243089" cy="3981590"/>
          </a:xfrm>
        </p:grpSpPr>
        <p:sp>
          <p:nvSpPr>
            <p:cNvPr name="Freeform 14" id="14"/>
            <p:cNvSpPr/>
            <p:nvPr/>
          </p:nvSpPr>
          <p:spPr>
            <a:xfrm flipH="false" flipV="false" rot="0">
              <a:off x="0" y="0"/>
              <a:ext cx="7243064" cy="3981577"/>
            </a:xfrm>
            <a:custGeom>
              <a:avLst/>
              <a:gdLst/>
              <a:ahLst/>
              <a:cxnLst/>
              <a:rect r="r" b="b" t="t" l="l"/>
              <a:pathLst>
                <a:path h="3981577" w="7243064">
                  <a:moveTo>
                    <a:pt x="0" y="0"/>
                  </a:moveTo>
                  <a:lnTo>
                    <a:pt x="7243064" y="0"/>
                  </a:lnTo>
                  <a:lnTo>
                    <a:pt x="7243064" y="3981577"/>
                  </a:lnTo>
                  <a:lnTo>
                    <a:pt x="0" y="3981577"/>
                  </a:lnTo>
                  <a:close/>
                </a:path>
              </a:pathLst>
            </a:custGeom>
            <a:solidFill>
              <a:srgbClr val="DDEEE6"/>
            </a:solidFill>
          </p:spPr>
        </p:sp>
      </p:grpSp>
      <p:grpSp>
        <p:nvGrpSpPr>
          <p:cNvPr name="Group 15" id="15"/>
          <p:cNvGrpSpPr/>
          <p:nvPr/>
        </p:nvGrpSpPr>
        <p:grpSpPr>
          <a:xfrm rot="0">
            <a:off x="6434690" y="3336950"/>
            <a:ext cx="38129" cy="2986192"/>
            <a:chOff x="0" y="0"/>
            <a:chExt cx="50838" cy="3981590"/>
          </a:xfrm>
        </p:grpSpPr>
        <p:sp>
          <p:nvSpPr>
            <p:cNvPr name="Freeform 16" id="16"/>
            <p:cNvSpPr/>
            <p:nvPr/>
          </p:nvSpPr>
          <p:spPr>
            <a:xfrm flipH="false" flipV="false" rot="0">
              <a:off x="0" y="0"/>
              <a:ext cx="50800" cy="3981577"/>
            </a:xfrm>
            <a:custGeom>
              <a:avLst/>
              <a:gdLst/>
              <a:ahLst/>
              <a:cxnLst/>
              <a:rect r="r" b="b" t="t" l="l"/>
              <a:pathLst>
                <a:path h="3981577" w="50800">
                  <a:moveTo>
                    <a:pt x="0" y="25400"/>
                  </a:moveTo>
                  <a:cubicBezTo>
                    <a:pt x="0" y="11430"/>
                    <a:pt x="11430" y="0"/>
                    <a:pt x="25400" y="0"/>
                  </a:cubicBezTo>
                  <a:cubicBezTo>
                    <a:pt x="39370" y="0"/>
                    <a:pt x="50800" y="11430"/>
                    <a:pt x="50800" y="25400"/>
                  </a:cubicBezTo>
                  <a:lnTo>
                    <a:pt x="50800" y="3956177"/>
                  </a:lnTo>
                  <a:cubicBezTo>
                    <a:pt x="50800" y="3970274"/>
                    <a:pt x="39370" y="3981577"/>
                    <a:pt x="25400" y="3981577"/>
                  </a:cubicBezTo>
                  <a:cubicBezTo>
                    <a:pt x="11430" y="3981577"/>
                    <a:pt x="0" y="3970147"/>
                    <a:pt x="0" y="3956177"/>
                  </a:cubicBezTo>
                  <a:close/>
                </a:path>
              </a:pathLst>
            </a:custGeom>
            <a:solidFill>
              <a:srgbClr val="C3D4CC"/>
            </a:solidFill>
          </p:spPr>
        </p:sp>
      </p:grpSp>
      <p:sp>
        <p:nvSpPr>
          <p:cNvPr name="TextBox 17" id="17"/>
          <p:cNvSpPr txBox="true"/>
          <p:nvPr/>
        </p:nvSpPr>
        <p:spPr>
          <a:xfrm rot="0">
            <a:off x="7143940" y="3601641"/>
            <a:ext cx="4013806" cy="905570"/>
          </a:xfrm>
          <a:prstGeom prst="rect">
            <a:avLst/>
          </a:prstGeom>
        </p:spPr>
        <p:txBody>
          <a:bodyPr anchor="t" rtlCol="false" tIns="0" lIns="0" bIns="0" rIns="0">
            <a:spAutoFit/>
          </a:bodyPr>
          <a:lstStyle/>
          <a:p>
            <a:pPr algn="l">
              <a:lnSpc>
                <a:spcPts val="3465"/>
              </a:lnSpc>
            </a:pPr>
            <a:r>
              <a:rPr lang="en-US" b="true" sz="2777">
                <a:solidFill>
                  <a:srgbClr val="000000"/>
                </a:solidFill>
                <a:latin typeface="Syne Bold"/>
                <a:ea typeface="Syne Bold"/>
                <a:cs typeface="Syne Bold"/>
                <a:sym typeface="Syne Bold"/>
              </a:rPr>
              <a:t>Therapeutic Exercises</a:t>
            </a:r>
          </a:p>
        </p:txBody>
      </p:sp>
      <p:sp>
        <p:nvSpPr>
          <p:cNvPr name="TextBox 18" id="18"/>
          <p:cNvSpPr txBox="true"/>
          <p:nvPr/>
        </p:nvSpPr>
        <p:spPr>
          <a:xfrm rot="0">
            <a:off x="7143940" y="4601251"/>
            <a:ext cx="4013806" cy="1438151"/>
          </a:xfrm>
          <a:prstGeom prst="rect">
            <a:avLst/>
          </a:prstGeom>
        </p:spPr>
        <p:txBody>
          <a:bodyPr anchor="t" rtlCol="false" tIns="0" lIns="0" bIns="0" rIns="0">
            <a:spAutoFit/>
          </a:bodyPr>
          <a:lstStyle/>
          <a:p>
            <a:pPr algn="l">
              <a:lnSpc>
                <a:spcPts val="3474"/>
              </a:lnSpc>
            </a:pPr>
            <a:r>
              <a:rPr lang="en-US" sz="2176">
                <a:solidFill>
                  <a:srgbClr val="000000"/>
                </a:solidFill>
                <a:latin typeface="Overpass Light"/>
                <a:ea typeface="Overpass Light"/>
                <a:cs typeface="Overpass Light"/>
                <a:sym typeface="Overpass Light"/>
              </a:rPr>
              <a:t>Targeted movements designed to build strength and restore mobility.</a:t>
            </a:r>
          </a:p>
        </p:txBody>
      </p:sp>
      <p:grpSp>
        <p:nvGrpSpPr>
          <p:cNvPr name="Group 19" id="19"/>
          <p:cNvGrpSpPr/>
          <p:nvPr/>
        </p:nvGrpSpPr>
        <p:grpSpPr>
          <a:xfrm rot="0">
            <a:off x="11867007" y="3336950"/>
            <a:ext cx="5432317" cy="2986192"/>
            <a:chOff x="0" y="0"/>
            <a:chExt cx="7243089" cy="3981590"/>
          </a:xfrm>
        </p:grpSpPr>
        <p:sp>
          <p:nvSpPr>
            <p:cNvPr name="Freeform 20" id="20"/>
            <p:cNvSpPr/>
            <p:nvPr/>
          </p:nvSpPr>
          <p:spPr>
            <a:xfrm flipH="false" flipV="false" rot="0">
              <a:off x="0" y="0"/>
              <a:ext cx="7243191" cy="3981577"/>
            </a:xfrm>
            <a:custGeom>
              <a:avLst/>
              <a:gdLst/>
              <a:ahLst/>
              <a:cxnLst/>
              <a:rect r="r" b="b" t="t" l="l"/>
              <a:pathLst>
                <a:path h="3981577" w="7243191">
                  <a:moveTo>
                    <a:pt x="0" y="0"/>
                  </a:moveTo>
                  <a:lnTo>
                    <a:pt x="7110730" y="0"/>
                  </a:lnTo>
                  <a:cubicBezTo>
                    <a:pt x="7183882" y="0"/>
                    <a:pt x="7243191" y="59309"/>
                    <a:pt x="7243191" y="132461"/>
                  </a:cubicBezTo>
                  <a:lnTo>
                    <a:pt x="7243191" y="3981577"/>
                  </a:lnTo>
                  <a:lnTo>
                    <a:pt x="0" y="3981577"/>
                  </a:lnTo>
                  <a:lnTo>
                    <a:pt x="0" y="0"/>
                  </a:lnTo>
                  <a:close/>
                </a:path>
              </a:pathLst>
            </a:custGeom>
            <a:solidFill>
              <a:srgbClr val="DDEEE6"/>
            </a:solidFill>
          </p:spPr>
        </p:sp>
      </p:grpSp>
      <p:grpSp>
        <p:nvGrpSpPr>
          <p:cNvPr name="Group 21" id="21"/>
          <p:cNvGrpSpPr/>
          <p:nvPr/>
        </p:nvGrpSpPr>
        <p:grpSpPr>
          <a:xfrm rot="0">
            <a:off x="11867007" y="3336950"/>
            <a:ext cx="38129" cy="2986192"/>
            <a:chOff x="0" y="0"/>
            <a:chExt cx="50838" cy="3981590"/>
          </a:xfrm>
        </p:grpSpPr>
        <p:sp>
          <p:nvSpPr>
            <p:cNvPr name="Freeform 22" id="22"/>
            <p:cNvSpPr/>
            <p:nvPr/>
          </p:nvSpPr>
          <p:spPr>
            <a:xfrm flipH="false" flipV="false" rot="0">
              <a:off x="0" y="0"/>
              <a:ext cx="50800" cy="3981577"/>
            </a:xfrm>
            <a:custGeom>
              <a:avLst/>
              <a:gdLst/>
              <a:ahLst/>
              <a:cxnLst/>
              <a:rect r="r" b="b" t="t" l="l"/>
              <a:pathLst>
                <a:path h="3981577" w="50800">
                  <a:moveTo>
                    <a:pt x="0" y="25400"/>
                  </a:moveTo>
                  <a:cubicBezTo>
                    <a:pt x="0" y="11430"/>
                    <a:pt x="11430" y="0"/>
                    <a:pt x="25400" y="0"/>
                  </a:cubicBezTo>
                  <a:cubicBezTo>
                    <a:pt x="39370" y="0"/>
                    <a:pt x="50800" y="11430"/>
                    <a:pt x="50800" y="25400"/>
                  </a:cubicBezTo>
                  <a:lnTo>
                    <a:pt x="50800" y="3956177"/>
                  </a:lnTo>
                  <a:cubicBezTo>
                    <a:pt x="50800" y="3970274"/>
                    <a:pt x="39370" y="3981577"/>
                    <a:pt x="25400" y="3981577"/>
                  </a:cubicBezTo>
                  <a:cubicBezTo>
                    <a:pt x="11430" y="3981577"/>
                    <a:pt x="0" y="3970147"/>
                    <a:pt x="0" y="3956177"/>
                  </a:cubicBezTo>
                  <a:close/>
                </a:path>
              </a:pathLst>
            </a:custGeom>
            <a:solidFill>
              <a:srgbClr val="C3D4CC"/>
            </a:solidFill>
          </p:spPr>
        </p:sp>
      </p:grpSp>
      <p:sp>
        <p:nvSpPr>
          <p:cNvPr name="TextBox 23" id="23"/>
          <p:cNvSpPr txBox="true"/>
          <p:nvPr/>
        </p:nvSpPr>
        <p:spPr>
          <a:xfrm rot="0">
            <a:off x="12576258" y="3601641"/>
            <a:ext cx="4439326" cy="462305"/>
          </a:xfrm>
          <a:prstGeom prst="rect">
            <a:avLst/>
          </a:prstGeom>
        </p:spPr>
        <p:txBody>
          <a:bodyPr anchor="t" rtlCol="false" tIns="0" lIns="0" bIns="0" rIns="0">
            <a:spAutoFit/>
          </a:bodyPr>
          <a:lstStyle/>
          <a:p>
            <a:pPr algn="l">
              <a:lnSpc>
                <a:spcPts val="3465"/>
              </a:lnSpc>
            </a:pPr>
            <a:r>
              <a:rPr lang="en-US" b="true" sz="2777">
                <a:solidFill>
                  <a:srgbClr val="000000"/>
                </a:solidFill>
                <a:latin typeface="Syne Bold"/>
                <a:ea typeface="Syne Bold"/>
                <a:cs typeface="Syne Bold"/>
                <a:sym typeface="Syne Bold"/>
              </a:rPr>
              <a:t>Posture Correction</a:t>
            </a:r>
          </a:p>
        </p:txBody>
      </p:sp>
      <p:sp>
        <p:nvSpPr>
          <p:cNvPr name="TextBox 24" id="24"/>
          <p:cNvSpPr txBox="true"/>
          <p:nvPr/>
        </p:nvSpPr>
        <p:spPr>
          <a:xfrm rot="0">
            <a:off x="12576258" y="4157996"/>
            <a:ext cx="4439326" cy="984171"/>
          </a:xfrm>
          <a:prstGeom prst="rect">
            <a:avLst/>
          </a:prstGeom>
        </p:spPr>
        <p:txBody>
          <a:bodyPr anchor="t" rtlCol="false" tIns="0" lIns="0" bIns="0" rIns="0">
            <a:spAutoFit/>
          </a:bodyPr>
          <a:lstStyle/>
          <a:p>
            <a:pPr algn="l">
              <a:lnSpc>
                <a:spcPts val="3474"/>
              </a:lnSpc>
            </a:pPr>
            <a:r>
              <a:rPr lang="en-US" sz="2176">
                <a:solidFill>
                  <a:srgbClr val="000000"/>
                </a:solidFill>
                <a:latin typeface="Overpass Light"/>
                <a:ea typeface="Overpass Light"/>
                <a:cs typeface="Overpass Light"/>
                <a:sym typeface="Overpass Light"/>
              </a:rPr>
              <a:t>Practical guidance for better alignment during daily activities.</a:t>
            </a:r>
          </a:p>
        </p:txBody>
      </p:sp>
      <p:grpSp>
        <p:nvGrpSpPr>
          <p:cNvPr name="Group 25" id="25"/>
          <p:cNvGrpSpPr/>
          <p:nvPr/>
        </p:nvGrpSpPr>
        <p:grpSpPr>
          <a:xfrm rot="0">
            <a:off x="1002525" y="6323143"/>
            <a:ext cx="8148399" cy="2088947"/>
            <a:chOff x="0" y="0"/>
            <a:chExt cx="10864532" cy="2785262"/>
          </a:xfrm>
        </p:grpSpPr>
        <p:sp>
          <p:nvSpPr>
            <p:cNvPr name="Freeform 26" id="26"/>
            <p:cNvSpPr/>
            <p:nvPr/>
          </p:nvSpPr>
          <p:spPr>
            <a:xfrm flipH="false" flipV="false" rot="0">
              <a:off x="0" y="0"/>
              <a:ext cx="10864596" cy="2785237"/>
            </a:xfrm>
            <a:custGeom>
              <a:avLst/>
              <a:gdLst/>
              <a:ahLst/>
              <a:cxnLst/>
              <a:rect r="r" b="b" t="t" l="l"/>
              <a:pathLst>
                <a:path h="2785237" w="10864596">
                  <a:moveTo>
                    <a:pt x="0" y="0"/>
                  </a:moveTo>
                  <a:lnTo>
                    <a:pt x="10864596" y="0"/>
                  </a:lnTo>
                  <a:lnTo>
                    <a:pt x="10864596" y="2785237"/>
                  </a:lnTo>
                  <a:lnTo>
                    <a:pt x="132461" y="2785237"/>
                  </a:lnTo>
                  <a:cubicBezTo>
                    <a:pt x="59309" y="2785237"/>
                    <a:pt x="0" y="2725928"/>
                    <a:pt x="0" y="2652903"/>
                  </a:cubicBezTo>
                  <a:lnTo>
                    <a:pt x="0" y="0"/>
                  </a:lnTo>
                  <a:close/>
                </a:path>
              </a:pathLst>
            </a:custGeom>
            <a:solidFill>
              <a:srgbClr val="DDEEE6"/>
            </a:solidFill>
          </p:spPr>
        </p:sp>
      </p:grpSp>
      <p:grpSp>
        <p:nvGrpSpPr>
          <p:cNvPr name="Group 27" id="27"/>
          <p:cNvGrpSpPr/>
          <p:nvPr/>
        </p:nvGrpSpPr>
        <p:grpSpPr>
          <a:xfrm rot="0">
            <a:off x="1002525" y="6323143"/>
            <a:ext cx="8148399" cy="38129"/>
            <a:chOff x="0" y="0"/>
            <a:chExt cx="10864532" cy="50838"/>
          </a:xfrm>
        </p:grpSpPr>
        <p:sp>
          <p:nvSpPr>
            <p:cNvPr name="Freeform 28" id="28"/>
            <p:cNvSpPr/>
            <p:nvPr/>
          </p:nvSpPr>
          <p:spPr>
            <a:xfrm flipH="false" flipV="false" rot="0">
              <a:off x="0" y="0"/>
              <a:ext cx="10864469" cy="50800"/>
            </a:xfrm>
            <a:custGeom>
              <a:avLst/>
              <a:gdLst/>
              <a:ahLst/>
              <a:cxnLst/>
              <a:rect r="r" b="b" t="t" l="l"/>
              <a:pathLst>
                <a:path h="50800" w="10864469">
                  <a:moveTo>
                    <a:pt x="0" y="25400"/>
                  </a:moveTo>
                  <a:cubicBezTo>
                    <a:pt x="0" y="11430"/>
                    <a:pt x="11430" y="0"/>
                    <a:pt x="25400" y="0"/>
                  </a:cubicBezTo>
                  <a:lnTo>
                    <a:pt x="10839069" y="0"/>
                  </a:lnTo>
                  <a:cubicBezTo>
                    <a:pt x="10853165" y="0"/>
                    <a:pt x="10864469" y="11430"/>
                    <a:pt x="10864469" y="25400"/>
                  </a:cubicBezTo>
                  <a:cubicBezTo>
                    <a:pt x="10864469" y="39497"/>
                    <a:pt x="10853038" y="50800"/>
                    <a:pt x="10839069" y="50800"/>
                  </a:cubicBezTo>
                  <a:lnTo>
                    <a:pt x="25400" y="50800"/>
                  </a:lnTo>
                  <a:cubicBezTo>
                    <a:pt x="11430" y="50800"/>
                    <a:pt x="0" y="39497"/>
                    <a:pt x="0" y="25400"/>
                  </a:cubicBezTo>
                  <a:close/>
                </a:path>
              </a:pathLst>
            </a:custGeom>
            <a:solidFill>
              <a:srgbClr val="C3D4CC"/>
            </a:solidFill>
          </p:spPr>
        </p:sp>
      </p:grpSp>
      <p:sp>
        <p:nvSpPr>
          <p:cNvPr name="TextBox 29" id="29"/>
          <p:cNvSpPr txBox="true"/>
          <p:nvPr/>
        </p:nvSpPr>
        <p:spPr>
          <a:xfrm rot="0">
            <a:off x="1286256" y="6587833"/>
            <a:ext cx="7155409" cy="462305"/>
          </a:xfrm>
          <a:prstGeom prst="rect">
            <a:avLst/>
          </a:prstGeom>
        </p:spPr>
        <p:txBody>
          <a:bodyPr anchor="t" rtlCol="false" tIns="0" lIns="0" bIns="0" rIns="0">
            <a:spAutoFit/>
          </a:bodyPr>
          <a:lstStyle/>
          <a:p>
            <a:pPr algn="l">
              <a:lnSpc>
                <a:spcPts val="3465"/>
              </a:lnSpc>
            </a:pPr>
            <a:r>
              <a:rPr lang="en-US" b="true" sz="2777">
                <a:solidFill>
                  <a:srgbClr val="000000"/>
                </a:solidFill>
                <a:latin typeface="Syne Bold"/>
                <a:ea typeface="Syne Bold"/>
                <a:cs typeface="Syne Bold"/>
                <a:sym typeface="Syne Bold"/>
              </a:rPr>
              <a:t>Lifestyle Modifications</a:t>
            </a:r>
          </a:p>
        </p:txBody>
      </p:sp>
      <p:sp>
        <p:nvSpPr>
          <p:cNvPr name="TextBox 30" id="30"/>
          <p:cNvSpPr txBox="true"/>
          <p:nvPr/>
        </p:nvSpPr>
        <p:spPr>
          <a:xfrm rot="0">
            <a:off x="1286256" y="7144179"/>
            <a:ext cx="7155409" cy="984171"/>
          </a:xfrm>
          <a:prstGeom prst="rect">
            <a:avLst/>
          </a:prstGeom>
        </p:spPr>
        <p:txBody>
          <a:bodyPr anchor="t" rtlCol="false" tIns="0" lIns="0" bIns="0" rIns="0">
            <a:spAutoFit/>
          </a:bodyPr>
          <a:lstStyle/>
          <a:p>
            <a:pPr algn="l">
              <a:lnSpc>
                <a:spcPts val="3474"/>
              </a:lnSpc>
            </a:pPr>
            <a:r>
              <a:rPr lang="en-US" sz="2176">
                <a:solidFill>
                  <a:srgbClr val="000000"/>
                </a:solidFill>
                <a:latin typeface="Overpass Light"/>
                <a:ea typeface="Overpass Light"/>
                <a:cs typeface="Overpass Light"/>
                <a:sym typeface="Overpass Light"/>
              </a:rPr>
              <a:t>Targeted changes to reduce physical stress on nerves and joints.</a:t>
            </a:r>
          </a:p>
        </p:txBody>
      </p:sp>
      <p:grpSp>
        <p:nvGrpSpPr>
          <p:cNvPr name="Group 31" id="31"/>
          <p:cNvGrpSpPr/>
          <p:nvPr/>
        </p:nvGrpSpPr>
        <p:grpSpPr>
          <a:xfrm rot="0">
            <a:off x="9150925" y="6323143"/>
            <a:ext cx="8148399" cy="2088947"/>
            <a:chOff x="0" y="0"/>
            <a:chExt cx="10864532" cy="2785262"/>
          </a:xfrm>
        </p:grpSpPr>
        <p:sp>
          <p:nvSpPr>
            <p:cNvPr name="Freeform 32" id="32"/>
            <p:cNvSpPr/>
            <p:nvPr/>
          </p:nvSpPr>
          <p:spPr>
            <a:xfrm flipH="false" flipV="false" rot="0">
              <a:off x="0" y="0"/>
              <a:ext cx="10864596" cy="2785364"/>
            </a:xfrm>
            <a:custGeom>
              <a:avLst/>
              <a:gdLst/>
              <a:ahLst/>
              <a:cxnLst/>
              <a:rect r="r" b="b" t="t" l="l"/>
              <a:pathLst>
                <a:path h="2785364" w="10864596">
                  <a:moveTo>
                    <a:pt x="0" y="0"/>
                  </a:moveTo>
                  <a:lnTo>
                    <a:pt x="10864596" y="0"/>
                  </a:lnTo>
                  <a:lnTo>
                    <a:pt x="10864596" y="2652903"/>
                  </a:lnTo>
                  <a:cubicBezTo>
                    <a:pt x="10864596" y="2726055"/>
                    <a:pt x="10805287" y="2785364"/>
                    <a:pt x="10732135" y="2785364"/>
                  </a:cubicBezTo>
                  <a:lnTo>
                    <a:pt x="0" y="2785364"/>
                  </a:lnTo>
                  <a:lnTo>
                    <a:pt x="0" y="0"/>
                  </a:lnTo>
                  <a:close/>
                </a:path>
              </a:pathLst>
            </a:custGeom>
            <a:solidFill>
              <a:srgbClr val="DDEEE6"/>
            </a:solidFill>
          </p:spPr>
        </p:sp>
      </p:grpSp>
      <p:grpSp>
        <p:nvGrpSpPr>
          <p:cNvPr name="Group 33" id="33"/>
          <p:cNvGrpSpPr/>
          <p:nvPr/>
        </p:nvGrpSpPr>
        <p:grpSpPr>
          <a:xfrm rot="0">
            <a:off x="9150925" y="6323143"/>
            <a:ext cx="38129" cy="2088947"/>
            <a:chOff x="0" y="0"/>
            <a:chExt cx="50838" cy="2785262"/>
          </a:xfrm>
        </p:grpSpPr>
        <p:sp>
          <p:nvSpPr>
            <p:cNvPr name="Freeform 34" id="34"/>
            <p:cNvSpPr/>
            <p:nvPr/>
          </p:nvSpPr>
          <p:spPr>
            <a:xfrm flipH="false" flipV="false" rot="0">
              <a:off x="0" y="0"/>
              <a:ext cx="50800" cy="2785237"/>
            </a:xfrm>
            <a:custGeom>
              <a:avLst/>
              <a:gdLst/>
              <a:ahLst/>
              <a:cxnLst/>
              <a:rect r="r" b="b" t="t" l="l"/>
              <a:pathLst>
                <a:path h="2785237" w="50800">
                  <a:moveTo>
                    <a:pt x="0" y="25400"/>
                  </a:moveTo>
                  <a:cubicBezTo>
                    <a:pt x="0" y="11430"/>
                    <a:pt x="11430" y="0"/>
                    <a:pt x="25400" y="0"/>
                  </a:cubicBezTo>
                  <a:cubicBezTo>
                    <a:pt x="39370" y="0"/>
                    <a:pt x="50800" y="11430"/>
                    <a:pt x="50800" y="25400"/>
                  </a:cubicBezTo>
                  <a:lnTo>
                    <a:pt x="50800" y="2759837"/>
                  </a:lnTo>
                  <a:cubicBezTo>
                    <a:pt x="50800" y="2773934"/>
                    <a:pt x="39370" y="2785237"/>
                    <a:pt x="25400" y="2785237"/>
                  </a:cubicBezTo>
                  <a:cubicBezTo>
                    <a:pt x="11430" y="2785237"/>
                    <a:pt x="0" y="2773807"/>
                    <a:pt x="0" y="2759837"/>
                  </a:cubicBezTo>
                  <a:close/>
                </a:path>
              </a:pathLst>
            </a:custGeom>
            <a:solidFill>
              <a:srgbClr val="C3D4CC"/>
            </a:solidFill>
          </p:spPr>
        </p:sp>
      </p:grpSp>
      <p:grpSp>
        <p:nvGrpSpPr>
          <p:cNvPr name="Group 35" id="35"/>
          <p:cNvGrpSpPr/>
          <p:nvPr/>
        </p:nvGrpSpPr>
        <p:grpSpPr>
          <a:xfrm rot="0">
            <a:off x="9150925" y="6323143"/>
            <a:ext cx="8148399" cy="38129"/>
            <a:chOff x="0" y="0"/>
            <a:chExt cx="10864532" cy="50838"/>
          </a:xfrm>
        </p:grpSpPr>
        <p:sp>
          <p:nvSpPr>
            <p:cNvPr name="Freeform 36" id="36"/>
            <p:cNvSpPr/>
            <p:nvPr/>
          </p:nvSpPr>
          <p:spPr>
            <a:xfrm flipH="false" flipV="false" rot="0">
              <a:off x="0" y="0"/>
              <a:ext cx="10864469" cy="50800"/>
            </a:xfrm>
            <a:custGeom>
              <a:avLst/>
              <a:gdLst/>
              <a:ahLst/>
              <a:cxnLst/>
              <a:rect r="r" b="b" t="t" l="l"/>
              <a:pathLst>
                <a:path h="50800" w="10864469">
                  <a:moveTo>
                    <a:pt x="0" y="25400"/>
                  </a:moveTo>
                  <a:cubicBezTo>
                    <a:pt x="0" y="11430"/>
                    <a:pt x="11430" y="0"/>
                    <a:pt x="25400" y="0"/>
                  </a:cubicBezTo>
                  <a:lnTo>
                    <a:pt x="10839069" y="0"/>
                  </a:lnTo>
                  <a:cubicBezTo>
                    <a:pt x="10853165" y="0"/>
                    <a:pt x="10864469" y="11430"/>
                    <a:pt x="10864469" y="25400"/>
                  </a:cubicBezTo>
                  <a:cubicBezTo>
                    <a:pt x="10864469" y="39497"/>
                    <a:pt x="10853038" y="50800"/>
                    <a:pt x="10839069" y="50800"/>
                  </a:cubicBezTo>
                  <a:lnTo>
                    <a:pt x="25400" y="50800"/>
                  </a:lnTo>
                  <a:cubicBezTo>
                    <a:pt x="11430" y="50800"/>
                    <a:pt x="0" y="39497"/>
                    <a:pt x="0" y="25400"/>
                  </a:cubicBezTo>
                  <a:close/>
                </a:path>
              </a:pathLst>
            </a:custGeom>
            <a:solidFill>
              <a:srgbClr val="C3D4CC"/>
            </a:solidFill>
          </p:spPr>
        </p:sp>
      </p:grpSp>
      <p:sp>
        <p:nvSpPr>
          <p:cNvPr name="TextBox 37" id="37"/>
          <p:cNvSpPr txBox="true"/>
          <p:nvPr/>
        </p:nvSpPr>
        <p:spPr>
          <a:xfrm rot="0">
            <a:off x="9860175" y="6587833"/>
            <a:ext cx="7155409" cy="462305"/>
          </a:xfrm>
          <a:prstGeom prst="rect">
            <a:avLst/>
          </a:prstGeom>
        </p:spPr>
        <p:txBody>
          <a:bodyPr anchor="t" rtlCol="false" tIns="0" lIns="0" bIns="0" rIns="0">
            <a:spAutoFit/>
          </a:bodyPr>
          <a:lstStyle/>
          <a:p>
            <a:pPr algn="l">
              <a:lnSpc>
                <a:spcPts val="3465"/>
              </a:lnSpc>
            </a:pPr>
            <a:r>
              <a:rPr lang="en-US" b="true" sz="2777">
                <a:solidFill>
                  <a:srgbClr val="000000"/>
                </a:solidFill>
                <a:latin typeface="Syne Bold"/>
                <a:ea typeface="Syne Bold"/>
                <a:cs typeface="Syne Bold"/>
                <a:sym typeface="Syne Bold"/>
              </a:rPr>
              <a:t>Referrals</a:t>
            </a:r>
          </a:p>
        </p:txBody>
      </p:sp>
      <p:sp>
        <p:nvSpPr>
          <p:cNvPr name="TextBox 38" id="38"/>
          <p:cNvSpPr txBox="true"/>
          <p:nvPr/>
        </p:nvSpPr>
        <p:spPr>
          <a:xfrm rot="0">
            <a:off x="9860175" y="7144179"/>
            <a:ext cx="7155409" cy="984171"/>
          </a:xfrm>
          <a:prstGeom prst="rect">
            <a:avLst/>
          </a:prstGeom>
        </p:spPr>
        <p:txBody>
          <a:bodyPr anchor="t" rtlCol="false" tIns="0" lIns="0" bIns="0" rIns="0">
            <a:spAutoFit/>
          </a:bodyPr>
          <a:lstStyle/>
          <a:p>
            <a:pPr algn="l">
              <a:lnSpc>
                <a:spcPts val="3474"/>
              </a:lnSpc>
            </a:pPr>
            <a:r>
              <a:rPr lang="en-US" sz="2176">
                <a:solidFill>
                  <a:srgbClr val="000000"/>
                </a:solidFill>
                <a:latin typeface="Overpass Light"/>
                <a:ea typeface="Overpass Light"/>
                <a:cs typeface="Overpass Light"/>
                <a:sym typeface="Overpass Light"/>
              </a:rPr>
              <a:t>Coordination with other healthcare providers when additional care is needed.</a:t>
            </a:r>
          </a:p>
        </p:txBody>
      </p:sp>
      <p:grpSp>
        <p:nvGrpSpPr>
          <p:cNvPr name="Group 39" id="39"/>
          <p:cNvGrpSpPr/>
          <p:nvPr/>
        </p:nvGrpSpPr>
        <p:grpSpPr>
          <a:xfrm rot="0">
            <a:off x="6060996" y="4456271"/>
            <a:ext cx="747389" cy="747398"/>
            <a:chOff x="0" y="0"/>
            <a:chExt cx="996518" cy="996531"/>
          </a:xfrm>
        </p:grpSpPr>
        <p:sp>
          <p:nvSpPr>
            <p:cNvPr name="Freeform 40" id="40"/>
            <p:cNvSpPr/>
            <p:nvPr/>
          </p:nvSpPr>
          <p:spPr>
            <a:xfrm flipH="false" flipV="false" rot="0">
              <a:off x="0" y="0"/>
              <a:ext cx="996442" cy="996442"/>
            </a:xfrm>
            <a:custGeom>
              <a:avLst/>
              <a:gdLst/>
              <a:ahLst/>
              <a:cxnLst/>
              <a:rect r="r" b="b" t="t" l="l"/>
              <a:pathLst>
                <a:path h="996442" w="996442">
                  <a:moveTo>
                    <a:pt x="0" y="167386"/>
                  </a:moveTo>
                  <a:cubicBezTo>
                    <a:pt x="0" y="74930"/>
                    <a:pt x="74930" y="0"/>
                    <a:pt x="167386" y="0"/>
                  </a:cubicBezTo>
                  <a:lnTo>
                    <a:pt x="829056" y="0"/>
                  </a:lnTo>
                  <a:cubicBezTo>
                    <a:pt x="921512" y="0"/>
                    <a:pt x="996442" y="74930"/>
                    <a:pt x="996442" y="167386"/>
                  </a:cubicBezTo>
                  <a:lnTo>
                    <a:pt x="996442" y="829056"/>
                  </a:lnTo>
                  <a:cubicBezTo>
                    <a:pt x="996442" y="921512"/>
                    <a:pt x="921512" y="996442"/>
                    <a:pt x="829056" y="996442"/>
                  </a:cubicBezTo>
                  <a:lnTo>
                    <a:pt x="167386" y="996442"/>
                  </a:lnTo>
                  <a:cubicBezTo>
                    <a:pt x="74930" y="996569"/>
                    <a:pt x="0" y="921512"/>
                    <a:pt x="0" y="829056"/>
                  </a:cubicBezTo>
                  <a:close/>
                </a:path>
              </a:pathLst>
            </a:custGeom>
            <a:solidFill>
              <a:srgbClr val="FFFDE6"/>
            </a:solidFill>
            <a:ln w="38128" cap="sq">
              <a:solidFill>
                <a:srgbClr val="C3D4CC"/>
              </a:solidFill>
              <a:prstDash val="solid"/>
              <a:miter/>
            </a:ln>
          </p:spPr>
        </p:sp>
      </p:grpSp>
      <p:sp>
        <p:nvSpPr>
          <p:cNvPr name="Freeform 41" id="41" descr="preencoded.png"/>
          <p:cNvSpPr/>
          <p:nvPr/>
        </p:nvSpPr>
        <p:spPr>
          <a:xfrm flipH="false" flipV="false" rot="0">
            <a:off x="6257296" y="4652582"/>
            <a:ext cx="354625" cy="354635"/>
          </a:xfrm>
          <a:custGeom>
            <a:avLst/>
            <a:gdLst/>
            <a:ahLst/>
            <a:cxnLst/>
            <a:rect r="r" b="b" t="t" l="l"/>
            <a:pathLst>
              <a:path h="354635" w="354625">
                <a:moveTo>
                  <a:pt x="0" y="0"/>
                </a:moveTo>
                <a:lnTo>
                  <a:pt x="354626" y="0"/>
                </a:lnTo>
                <a:lnTo>
                  <a:pt x="354626" y="354634"/>
                </a:lnTo>
                <a:lnTo>
                  <a:pt x="0" y="354634"/>
                </a:lnTo>
                <a:lnTo>
                  <a:pt x="0" y="0"/>
                </a:lnTo>
                <a:close/>
              </a:path>
            </a:pathLst>
          </a:custGeom>
          <a:blipFill>
            <a:blip r:embed="rId3">
              <a:extLst>
                <a:ext uri="{96DAC541-7B7A-43D3-8B79-37D633B846F1}">
                  <asvg:svgBlip xmlns:asvg="http://schemas.microsoft.com/office/drawing/2016/SVG/main" r:embed="rId4"/>
                </a:ext>
              </a:extLst>
            </a:blip>
            <a:stretch>
              <a:fillRect l="-47371" t="0" r="-47371" b="0"/>
            </a:stretch>
          </a:blipFill>
        </p:spPr>
      </p:sp>
      <p:grpSp>
        <p:nvGrpSpPr>
          <p:cNvPr name="Group 42" id="42"/>
          <p:cNvGrpSpPr/>
          <p:nvPr/>
        </p:nvGrpSpPr>
        <p:grpSpPr>
          <a:xfrm rot="0">
            <a:off x="11493313" y="4456271"/>
            <a:ext cx="747389" cy="747398"/>
            <a:chOff x="0" y="0"/>
            <a:chExt cx="996518" cy="996531"/>
          </a:xfrm>
        </p:grpSpPr>
        <p:sp>
          <p:nvSpPr>
            <p:cNvPr name="Freeform 43" id="43"/>
            <p:cNvSpPr/>
            <p:nvPr/>
          </p:nvSpPr>
          <p:spPr>
            <a:xfrm flipH="false" flipV="false" rot="0">
              <a:off x="0" y="0"/>
              <a:ext cx="996442" cy="996442"/>
            </a:xfrm>
            <a:custGeom>
              <a:avLst/>
              <a:gdLst/>
              <a:ahLst/>
              <a:cxnLst/>
              <a:rect r="r" b="b" t="t" l="l"/>
              <a:pathLst>
                <a:path h="996442" w="996442">
                  <a:moveTo>
                    <a:pt x="0" y="167386"/>
                  </a:moveTo>
                  <a:cubicBezTo>
                    <a:pt x="0" y="74930"/>
                    <a:pt x="74930" y="0"/>
                    <a:pt x="167386" y="0"/>
                  </a:cubicBezTo>
                  <a:lnTo>
                    <a:pt x="829056" y="0"/>
                  </a:lnTo>
                  <a:cubicBezTo>
                    <a:pt x="921512" y="0"/>
                    <a:pt x="996442" y="74930"/>
                    <a:pt x="996442" y="167386"/>
                  </a:cubicBezTo>
                  <a:lnTo>
                    <a:pt x="996442" y="829056"/>
                  </a:lnTo>
                  <a:cubicBezTo>
                    <a:pt x="996442" y="921512"/>
                    <a:pt x="921512" y="996442"/>
                    <a:pt x="829056" y="996442"/>
                  </a:cubicBezTo>
                  <a:lnTo>
                    <a:pt x="167386" y="996442"/>
                  </a:lnTo>
                  <a:cubicBezTo>
                    <a:pt x="74930" y="996569"/>
                    <a:pt x="0" y="921512"/>
                    <a:pt x="0" y="829056"/>
                  </a:cubicBezTo>
                  <a:close/>
                </a:path>
              </a:pathLst>
            </a:custGeom>
            <a:solidFill>
              <a:srgbClr val="FFFDE6"/>
            </a:solidFill>
            <a:ln w="38128" cap="sq">
              <a:solidFill>
                <a:srgbClr val="C3D4CC"/>
              </a:solidFill>
              <a:prstDash val="solid"/>
              <a:miter/>
            </a:ln>
          </p:spPr>
        </p:sp>
      </p:grpSp>
      <p:sp>
        <p:nvSpPr>
          <p:cNvPr name="Freeform 44" id="44" descr="preencoded.png"/>
          <p:cNvSpPr/>
          <p:nvPr/>
        </p:nvSpPr>
        <p:spPr>
          <a:xfrm flipH="false" flipV="false" rot="0">
            <a:off x="11689613" y="4652582"/>
            <a:ext cx="354625" cy="354635"/>
          </a:xfrm>
          <a:custGeom>
            <a:avLst/>
            <a:gdLst/>
            <a:ahLst/>
            <a:cxnLst/>
            <a:rect r="r" b="b" t="t" l="l"/>
            <a:pathLst>
              <a:path h="354635" w="354625">
                <a:moveTo>
                  <a:pt x="0" y="0"/>
                </a:moveTo>
                <a:lnTo>
                  <a:pt x="354626" y="0"/>
                </a:lnTo>
                <a:lnTo>
                  <a:pt x="354626" y="354634"/>
                </a:lnTo>
                <a:lnTo>
                  <a:pt x="0" y="354634"/>
                </a:lnTo>
                <a:lnTo>
                  <a:pt x="0" y="0"/>
                </a:lnTo>
                <a:close/>
              </a:path>
            </a:pathLst>
          </a:custGeom>
          <a:blipFill>
            <a:blip r:embed="rId5">
              <a:extLst>
                <a:ext uri="{96DAC541-7B7A-43D3-8B79-37D633B846F1}">
                  <asvg:svgBlip xmlns:asvg="http://schemas.microsoft.com/office/drawing/2016/SVG/main" r:embed="rId6"/>
                </a:ext>
              </a:extLst>
            </a:blip>
            <a:stretch>
              <a:fillRect l="-1" t="0" r="-1" b="0"/>
            </a:stretch>
          </a:blipFill>
        </p:spPr>
      </p:sp>
      <p:grpSp>
        <p:nvGrpSpPr>
          <p:cNvPr name="Group 45" id="45"/>
          <p:cNvGrpSpPr/>
          <p:nvPr/>
        </p:nvGrpSpPr>
        <p:grpSpPr>
          <a:xfrm rot="0">
            <a:off x="8777230" y="6993836"/>
            <a:ext cx="747389" cy="747398"/>
            <a:chOff x="0" y="0"/>
            <a:chExt cx="996518" cy="996531"/>
          </a:xfrm>
        </p:grpSpPr>
        <p:sp>
          <p:nvSpPr>
            <p:cNvPr name="Freeform 46" id="46"/>
            <p:cNvSpPr/>
            <p:nvPr/>
          </p:nvSpPr>
          <p:spPr>
            <a:xfrm flipH="false" flipV="false" rot="0">
              <a:off x="0" y="0"/>
              <a:ext cx="996442" cy="996442"/>
            </a:xfrm>
            <a:custGeom>
              <a:avLst/>
              <a:gdLst/>
              <a:ahLst/>
              <a:cxnLst/>
              <a:rect r="r" b="b" t="t" l="l"/>
              <a:pathLst>
                <a:path h="996442" w="996442">
                  <a:moveTo>
                    <a:pt x="0" y="167386"/>
                  </a:moveTo>
                  <a:cubicBezTo>
                    <a:pt x="0" y="74930"/>
                    <a:pt x="74930" y="0"/>
                    <a:pt x="167386" y="0"/>
                  </a:cubicBezTo>
                  <a:lnTo>
                    <a:pt x="829056" y="0"/>
                  </a:lnTo>
                  <a:cubicBezTo>
                    <a:pt x="921512" y="0"/>
                    <a:pt x="996442" y="74930"/>
                    <a:pt x="996442" y="167386"/>
                  </a:cubicBezTo>
                  <a:lnTo>
                    <a:pt x="996442" y="829056"/>
                  </a:lnTo>
                  <a:cubicBezTo>
                    <a:pt x="996442" y="921512"/>
                    <a:pt x="921512" y="996442"/>
                    <a:pt x="829056" y="996442"/>
                  </a:cubicBezTo>
                  <a:lnTo>
                    <a:pt x="167386" y="996442"/>
                  </a:lnTo>
                  <a:cubicBezTo>
                    <a:pt x="74930" y="996569"/>
                    <a:pt x="0" y="921512"/>
                    <a:pt x="0" y="829056"/>
                  </a:cubicBezTo>
                  <a:close/>
                </a:path>
              </a:pathLst>
            </a:custGeom>
            <a:solidFill>
              <a:srgbClr val="FFFDE6"/>
            </a:solidFill>
            <a:ln w="38128" cap="sq">
              <a:solidFill>
                <a:srgbClr val="C3D4CC"/>
              </a:solidFill>
              <a:prstDash val="solid"/>
              <a:miter/>
            </a:ln>
          </p:spPr>
        </p:sp>
      </p:grpSp>
      <p:sp>
        <p:nvSpPr>
          <p:cNvPr name="Freeform 47" id="47" descr="preencoded.png"/>
          <p:cNvSpPr/>
          <p:nvPr/>
        </p:nvSpPr>
        <p:spPr>
          <a:xfrm flipH="false" flipV="false" rot="0">
            <a:off x="8973531" y="7190146"/>
            <a:ext cx="354625" cy="354635"/>
          </a:xfrm>
          <a:custGeom>
            <a:avLst/>
            <a:gdLst/>
            <a:ahLst/>
            <a:cxnLst/>
            <a:rect r="r" b="b" t="t" l="l"/>
            <a:pathLst>
              <a:path h="354635" w="354625">
                <a:moveTo>
                  <a:pt x="0" y="0"/>
                </a:moveTo>
                <a:lnTo>
                  <a:pt x="354625" y="0"/>
                </a:lnTo>
                <a:lnTo>
                  <a:pt x="354625" y="354635"/>
                </a:lnTo>
                <a:lnTo>
                  <a:pt x="0" y="354635"/>
                </a:lnTo>
                <a:lnTo>
                  <a:pt x="0" y="0"/>
                </a:lnTo>
                <a:close/>
              </a:path>
            </a:pathLst>
          </a:custGeom>
          <a:blipFill>
            <a:blip r:embed="rId7">
              <a:extLst>
                <a:ext uri="{96DAC541-7B7A-43D3-8B79-37D633B846F1}">
                  <asvg:svgBlip xmlns:asvg="http://schemas.microsoft.com/office/drawing/2016/SVG/main" r:embed="rId8"/>
                </a:ext>
              </a:extLst>
            </a:blip>
            <a:stretch>
              <a:fillRect l="-1316" t="0" r="-1318" b="0"/>
            </a:stretch>
          </a:blipFill>
        </p:spPr>
      </p:sp>
      <p:sp>
        <p:nvSpPr>
          <p:cNvPr name="Freeform 48" id="48"/>
          <p:cNvSpPr/>
          <p:nvPr/>
        </p:nvSpPr>
        <p:spPr>
          <a:xfrm flipH="false" flipV="false" rot="0">
            <a:off x="6953250" y="200373"/>
            <a:ext cx="3347486" cy="442898"/>
          </a:xfrm>
          <a:custGeom>
            <a:avLst/>
            <a:gdLst/>
            <a:ahLst/>
            <a:cxnLst/>
            <a:rect r="r" b="b" t="t" l="l"/>
            <a:pathLst>
              <a:path h="442898" w="3347486">
                <a:moveTo>
                  <a:pt x="0" y="0"/>
                </a:moveTo>
                <a:lnTo>
                  <a:pt x="3347486" y="0"/>
                </a:lnTo>
                <a:lnTo>
                  <a:pt x="3347486" y="442898"/>
                </a:lnTo>
                <a:lnTo>
                  <a:pt x="0" y="442898"/>
                </a:lnTo>
                <a:lnTo>
                  <a:pt x="0" y="0"/>
                </a:lnTo>
                <a:close/>
              </a:path>
            </a:pathLst>
          </a:custGeom>
          <a:blipFill>
            <a:blip r:embed="rId9"/>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9F4BE"/>
            </a:solid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FFDE6"/>
            </a:solidFill>
          </p:spPr>
        </p:sp>
      </p:grpSp>
      <p:sp>
        <p:nvSpPr>
          <p:cNvPr name="TextBox 6" id="6"/>
          <p:cNvSpPr txBox="true"/>
          <p:nvPr/>
        </p:nvSpPr>
        <p:spPr>
          <a:xfrm rot="0">
            <a:off x="5759029" y="797032"/>
            <a:ext cx="7639411" cy="681215"/>
          </a:xfrm>
          <a:prstGeom prst="rect">
            <a:avLst/>
          </a:prstGeom>
        </p:spPr>
        <p:txBody>
          <a:bodyPr anchor="t" rtlCol="false" tIns="0" lIns="0" bIns="0" rIns="0">
            <a:spAutoFit/>
          </a:bodyPr>
          <a:lstStyle/>
          <a:p>
            <a:pPr algn="l">
              <a:lnSpc>
                <a:spcPts val="4838"/>
              </a:lnSpc>
            </a:pPr>
            <a:r>
              <a:rPr lang="en-US" sz="3877">
                <a:solidFill>
                  <a:srgbClr val="000000"/>
                </a:solidFill>
                <a:latin typeface="Times New Roman MT"/>
                <a:ea typeface="Times New Roman MT"/>
                <a:cs typeface="Times New Roman MT"/>
                <a:sym typeface="Times New Roman MT"/>
              </a:rPr>
              <a:t>Your First Chiropractic Visit</a:t>
            </a:r>
          </a:p>
        </p:txBody>
      </p:sp>
      <p:sp>
        <p:nvSpPr>
          <p:cNvPr name="TextBox 7" id="7"/>
          <p:cNvSpPr txBox="true"/>
          <p:nvPr/>
        </p:nvSpPr>
        <p:spPr>
          <a:xfrm rot="0">
            <a:off x="3083364" y="1727259"/>
            <a:ext cx="12145588" cy="647700"/>
          </a:xfrm>
          <a:prstGeom prst="rect">
            <a:avLst/>
          </a:prstGeom>
        </p:spPr>
        <p:txBody>
          <a:bodyPr anchor="t" rtlCol="false" tIns="0" lIns="0" bIns="0" rIns="0">
            <a:spAutoFit/>
          </a:bodyPr>
          <a:lstStyle/>
          <a:p>
            <a:pPr algn="l">
              <a:lnSpc>
                <a:spcPts val="2580"/>
              </a:lnSpc>
            </a:pPr>
            <a:r>
              <a:rPr lang="en-US" sz="2150">
                <a:solidFill>
                  <a:srgbClr val="000000"/>
                </a:solidFill>
                <a:latin typeface="Overpass Light"/>
                <a:ea typeface="Overpass Light"/>
                <a:cs typeface="Overpass Light"/>
                <a:sym typeface="Overpass Light"/>
              </a:rPr>
              <a:t>Knowing what to expect makes your first appointment easier. Here's how a typical initial visit unfolds:</a:t>
            </a:r>
          </a:p>
        </p:txBody>
      </p:sp>
      <p:grpSp>
        <p:nvGrpSpPr>
          <p:cNvPr name="Group 8" id="8"/>
          <p:cNvGrpSpPr/>
          <p:nvPr/>
        </p:nvGrpSpPr>
        <p:grpSpPr>
          <a:xfrm rot="0">
            <a:off x="2142365" y="2501513"/>
            <a:ext cx="13717579" cy="6705333"/>
            <a:chOff x="0" y="0"/>
            <a:chExt cx="20995488" cy="10262870"/>
          </a:xfrm>
        </p:grpSpPr>
        <p:sp>
          <p:nvSpPr>
            <p:cNvPr name="Freeform 9" id="9" descr="preencoded.png"/>
            <p:cNvSpPr/>
            <p:nvPr/>
          </p:nvSpPr>
          <p:spPr>
            <a:xfrm flipH="false" flipV="false" rot="0">
              <a:off x="0" y="0"/>
              <a:ext cx="20995512" cy="10262870"/>
            </a:xfrm>
            <a:custGeom>
              <a:avLst/>
              <a:gdLst/>
              <a:ahLst/>
              <a:cxnLst/>
              <a:rect r="r" b="b" t="t" l="l"/>
              <a:pathLst>
                <a:path h="10262870" w="20995512">
                  <a:moveTo>
                    <a:pt x="0" y="0"/>
                  </a:moveTo>
                  <a:lnTo>
                    <a:pt x="20995512" y="0"/>
                  </a:lnTo>
                  <a:lnTo>
                    <a:pt x="20995512" y="10262870"/>
                  </a:lnTo>
                  <a:lnTo>
                    <a:pt x="0" y="10262870"/>
                  </a:lnTo>
                  <a:lnTo>
                    <a:pt x="0" y="0"/>
                  </a:lnTo>
                  <a:close/>
                </a:path>
              </a:pathLst>
            </a:custGeom>
            <a:blipFill>
              <a:blip r:embed="rId3"/>
              <a:stretch>
                <a:fillRect l="0" t="-29" r="0" b="-29"/>
              </a:stretch>
            </a:blipFill>
            <a:ln w="9525" cap="sq">
              <a:solidFill>
                <a:srgbClr val="000000"/>
              </a:solidFill>
              <a:prstDash val="solid"/>
              <a:miter/>
            </a:ln>
          </p:spPr>
        </p:sp>
      </p:grpSp>
      <p:sp>
        <p:nvSpPr>
          <p:cNvPr name="TextBox 10" id="10"/>
          <p:cNvSpPr txBox="true"/>
          <p:nvPr/>
        </p:nvSpPr>
        <p:spPr>
          <a:xfrm rot="0">
            <a:off x="2925170" y="4895007"/>
            <a:ext cx="3766842" cy="477936"/>
          </a:xfrm>
          <a:prstGeom prst="rect">
            <a:avLst/>
          </a:prstGeom>
        </p:spPr>
        <p:txBody>
          <a:bodyPr anchor="t" rtlCol="false" tIns="0" lIns="0" bIns="0" rIns="0">
            <a:spAutoFit/>
          </a:bodyPr>
          <a:lstStyle/>
          <a:p>
            <a:pPr algn="ctr">
              <a:lnSpc>
                <a:spcPts val="3559"/>
              </a:lnSpc>
            </a:pPr>
            <a:r>
              <a:rPr lang="en-US" sz="2852" b="true">
                <a:solidFill>
                  <a:srgbClr val="3B4E4E"/>
                </a:solidFill>
                <a:latin typeface="Syne Bold"/>
                <a:ea typeface="Syne Bold"/>
                <a:cs typeface="Syne Bold"/>
                <a:sym typeface="Syne Bold"/>
              </a:rPr>
              <a:t>Initial Consultation</a:t>
            </a:r>
          </a:p>
        </p:txBody>
      </p:sp>
      <p:sp>
        <p:nvSpPr>
          <p:cNvPr name="TextBox 11" id="11"/>
          <p:cNvSpPr txBox="true"/>
          <p:nvPr/>
        </p:nvSpPr>
        <p:spPr>
          <a:xfrm rot="0">
            <a:off x="10021029" y="3284667"/>
            <a:ext cx="4223166" cy="477936"/>
          </a:xfrm>
          <a:prstGeom prst="rect">
            <a:avLst/>
          </a:prstGeom>
        </p:spPr>
        <p:txBody>
          <a:bodyPr anchor="t" rtlCol="false" tIns="0" lIns="0" bIns="0" rIns="0">
            <a:spAutoFit/>
          </a:bodyPr>
          <a:lstStyle/>
          <a:p>
            <a:pPr algn="ctr">
              <a:lnSpc>
                <a:spcPts val="3559"/>
              </a:lnSpc>
            </a:pPr>
            <a:r>
              <a:rPr lang="en-US" sz="2852" b="true">
                <a:solidFill>
                  <a:srgbClr val="3B4E4E"/>
                </a:solidFill>
                <a:latin typeface="Syne Bold"/>
                <a:ea typeface="Syne Bold"/>
                <a:cs typeface="Syne Bold"/>
                <a:sym typeface="Syne Bold"/>
              </a:rPr>
              <a:t>Physical Assessment</a:t>
            </a:r>
          </a:p>
        </p:txBody>
      </p:sp>
      <p:sp>
        <p:nvSpPr>
          <p:cNvPr name="TextBox 12" id="12"/>
          <p:cNvSpPr txBox="true"/>
          <p:nvPr/>
        </p:nvSpPr>
        <p:spPr>
          <a:xfrm rot="0">
            <a:off x="11409055" y="6576486"/>
            <a:ext cx="3727333" cy="477936"/>
          </a:xfrm>
          <a:prstGeom prst="rect">
            <a:avLst/>
          </a:prstGeom>
        </p:spPr>
        <p:txBody>
          <a:bodyPr anchor="t" rtlCol="false" tIns="0" lIns="0" bIns="0" rIns="0">
            <a:spAutoFit/>
          </a:bodyPr>
          <a:lstStyle/>
          <a:p>
            <a:pPr algn="ctr">
              <a:lnSpc>
                <a:spcPts val="3559"/>
              </a:lnSpc>
            </a:pPr>
            <a:r>
              <a:rPr lang="en-US" sz="2852" b="true">
                <a:solidFill>
                  <a:srgbClr val="3B4E4E"/>
                </a:solidFill>
                <a:latin typeface="Syne Bold"/>
                <a:ea typeface="Syne Bold"/>
                <a:cs typeface="Syne Bold"/>
                <a:sym typeface="Syne Bold"/>
              </a:rPr>
              <a:t>Diagnostic Review</a:t>
            </a:r>
          </a:p>
        </p:txBody>
      </p:sp>
      <p:sp>
        <p:nvSpPr>
          <p:cNvPr name="TextBox 13" id="13"/>
          <p:cNvSpPr txBox="true"/>
          <p:nvPr/>
        </p:nvSpPr>
        <p:spPr>
          <a:xfrm rot="0">
            <a:off x="4531858" y="7962267"/>
            <a:ext cx="3670992" cy="477936"/>
          </a:xfrm>
          <a:prstGeom prst="rect">
            <a:avLst/>
          </a:prstGeom>
        </p:spPr>
        <p:txBody>
          <a:bodyPr anchor="t" rtlCol="false" tIns="0" lIns="0" bIns="0" rIns="0">
            <a:spAutoFit/>
          </a:bodyPr>
          <a:lstStyle/>
          <a:p>
            <a:pPr algn="ctr">
              <a:lnSpc>
                <a:spcPts val="3559"/>
              </a:lnSpc>
            </a:pPr>
            <a:r>
              <a:rPr lang="en-US" sz="2852" b="true">
                <a:solidFill>
                  <a:srgbClr val="3B4E4E"/>
                </a:solidFill>
                <a:latin typeface="Syne Bold"/>
                <a:ea typeface="Syne Bold"/>
                <a:cs typeface="Syne Bold"/>
                <a:sym typeface="Syne Bold"/>
              </a:rPr>
              <a:t>Personalized Plan</a:t>
            </a:r>
          </a:p>
        </p:txBody>
      </p:sp>
      <p:sp>
        <p:nvSpPr>
          <p:cNvPr name="TextBox 14" id="14"/>
          <p:cNvSpPr txBox="true"/>
          <p:nvPr/>
        </p:nvSpPr>
        <p:spPr>
          <a:xfrm rot="0">
            <a:off x="2925170" y="9486522"/>
            <a:ext cx="12461974" cy="323850"/>
          </a:xfrm>
          <a:prstGeom prst="rect">
            <a:avLst/>
          </a:prstGeom>
        </p:spPr>
        <p:txBody>
          <a:bodyPr anchor="t" rtlCol="false" tIns="0" lIns="0" bIns="0" rIns="0">
            <a:spAutoFit/>
          </a:bodyPr>
          <a:lstStyle/>
          <a:p>
            <a:pPr algn="l">
              <a:lnSpc>
                <a:spcPts val="2580"/>
              </a:lnSpc>
            </a:pPr>
            <a:r>
              <a:rPr lang="en-US" sz="2150">
                <a:solidFill>
                  <a:srgbClr val="000000"/>
                </a:solidFill>
                <a:latin typeface="Overpass Light"/>
                <a:ea typeface="Overpass Light"/>
                <a:cs typeface="Overpass Light"/>
                <a:sym typeface="Overpass Light"/>
              </a:rPr>
              <a:t>Every care plan is tailored to your unique symptoms, lifestyle, and goals — no one-size-fits-all approach.</a:t>
            </a:r>
          </a:p>
        </p:txBody>
      </p:sp>
      <p:sp>
        <p:nvSpPr>
          <p:cNvPr name="Freeform 15" id="15"/>
          <p:cNvSpPr/>
          <p:nvPr/>
        </p:nvSpPr>
        <p:spPr>
          <a:xfrm flipH="false" flipV="false" rot="0">
            <a:off x="6953250" y="200373"/>
            <a:ext cx="3347486" cy="442898"/>
          </a:xfrm>
          <a:custGeom>
            <a:avLst/>
            <a:gdLst/>
            <a:ahLst/>
            <a:cxnLst/>
            <a:rect r="r" b="b" t="t" l="l"/>
            <a:pathLst>
              <a:path h="442898" w="3347486">
                <a:moveTo>
                  <a:pt x="0" y="0"/>
                </a:moveTo>
                <a:lnTo>
                  <a:pt x="3347486" y="0"/>
                </a:lnTo>
                <a:lnTo>
                  <a:pt x="3347486" y="442898"/>
                </a:lnTo>
                <a:lnTo>
                  <a:pt x="0" y="442898"/>
                </a:lnTo>
                <a:lnTo>
                  <a:pt x="0" y="0"/>
                </a:lnTo>
                <a:close/>
              </a:path>
            </a:pathLst>
          </a:custGeom>
          <a:blipFill>
            <a:blip r:embed="rId4"/>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9F4BE"/>
            </a:solid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FFDE6"/>
            </a:solidFill>
          </p:spPr>
        </p:sp>
      </p:grpSp>
      <p:grpSp>
        <p:nvGrpSpPr>
          <p:cNvPr name="Group 6" id="6"/>
          <p:cNvGrpSpPr/>
          <p:nvPr/>
        </p:nvGrpSpPr>
        <p:grpSpPr>
          <a:xfrm rot="0">
            <a:off x="992981" y="1896320"/>
            <a:ext cx="9166135" cy="5225181"/>
            <a:chOff x="0" y="0"/>
            <a:chExt cx="1590081" cy="906430"/>
          </a:xfrm>
        </p:grpSpPr>
        <p:sp>
          <p:nvSpPr>
            <p:cNvPr name="Freeform 7" id="7"/>
            <p:cNvSpPr/>
            <p:nvPr/>
          </p:nvSpPr>
          <p:spPr>
            <a:xfrm flipH="false" flipV="false" rot="0">
              <a:off x="0" y="0"/>
              <a:ext cx="1589922" cy="906340"/>
            </a:xfrm>
            <a:custGeom>
              <a:avLst/>
              <a:gdLst/>
              <a:ahLst/>
              <a:cxnLst/>
              <a:rect r="r" b="b" t="t" l="l"/>
              <a:pathLst>
                <a:path h="906340" w="1589922">
                  <a:moveTo>
                    <a:pt x="0" y="0"/>
                  </a:moveTo>
                  <a:lnTo>
                    <a:pt x="1589922" y="0"/>
                  </a:lnTo>
                  <a:lnTo>
                    <a:pt x="1589922" y="906340"/>
                  </a:lnTo>
                  <a:lnTo>
                    <a:pt x="0" y="906340"/>
                  </a:lnTo>
                  <a:lnTo>
                    <a:pt x="0" y="0"/>
                  </a:lnTo>
                  <a:close/>
                </a:path>
              </a:pathLst>
            </a:custGeom>
            <a:blipFill>
              <a:blip r:embed="rId3"/>
              <a:stretch>
                <a:fillRect l="0" t="-8492" r="0" b="-8492"/>
              </a:stretch>
            </a:blipFill>
          </p:spPr>
        </p:sp>
      </p:grpSp>
      <p:grpSp>
        <p:nvGrpSpPr>
          <p:cNvPr name="Group 8" id="8"/>
          <p:cNvGrpSpPr/>
          <p:nvPr/>
        </p:nvGrpSpPr>
        <p:grpSpPr>
          <a:xfrm rot="0">
            <a:off x="11463481" y="4712083"/>
            <a:ext cx="6316428" cy="1678010"/>
            <a:chOff x="0" y="0"/>
            <a:chExt cx="8421904" cy="2237346"/>
          </a:xfrm>
        </p:grpSpPr>
        <p:sp>
          <p:nvSpPr>
            <p:cNvPr name="Freeform 9" id="9"/>
            <p:cNvSpPr/>
            <p:nvPr/>
          </p:nvSpPr>
          <p:spPr>
            <a:xfrm flipH="false" flipV="false" rot="0">
              <a:off x="0" y="0"/>
              <a:ext cx="8421859" cy="2237359"/>
            </a:xfrm>
            <a:custGeom>
              <a:avLst/>
              <a:gdLst/>
              <a:ahLst/>
              <a:cxnLst/>
              <a:rect r="r" b="b" t="t" l="l"/>
              <a:pathLst>
                <a:path h="2237359" w="8421859">
                  <a:moveTo>
                    <a:pt x="0" y="141478"/>
                  </a:moveTo>
                  <a:cubicBezTo>
                    <a:pt x="0" y="63373"/>
                    <a:pt x="75388" y="0"/>
                    <a:pt x="168301" y="0"/>
                  </a:cubicBezTo>
                  <a:lnTo>
                    <a:pt x="8253557" y="0"/>
                  </a:lnTo>
                  <a:cubicBezTo>
                    <a:pt x="8346470" y="0"/>
                    <a:pt x="8421859" y="63373"/>
                    <a:pt x="8421859" y="141478"/>
                  </a:cubicBezTo>
                  <a:lnTo>
                    <a:pt x="8421859" y="2095881"/>
                  </a:lnTo>
                  <a:cubicBezTo>
                    <a:pt x="8421859" y="2173986"/>
                    <a:pt x="8346470" y="2237359"/>
                    <a:pt x="8253557" y="2237359"/>
                  </a:cubicBezTo>
                  <a:lnTo>
                    <a:pt x="168301" y="2237359"/>
                  </a:lnTo>
                  <a:cubicBezTo>
                    <a:pt x="75388" y="2237359"/>
                    <a:pt x="0" y="2173986"/>
                    <a:pt x="0" y="2095881"/>
                  </a:cubicBezTo>
                  <a:close/>
                </a:path>
              </a:pathLst>
            </a:custGeom>
            <a:solidFill>
              <a:srgbClr val="DDEEE6"/>
            </a:solidFill>
          </p:spPr>
        </p:sp>
      </p:grpSp>
      <p:grpSp>
        <p:nvGrpSpPr>
          <p:cNvPr name="Group 10" id="10"/>
          <p:cNvGrpSpPr/>
          <p:nvPr/>
        </p:nvGrpSpPr>
        <p:grpSpPr>
          <a:xfrm rot="0">
            <a:off x="11763976" y="5027094"/>
            <a:ext cx="375618" cy="252613"/>
            <a:chOff x="0" y="0"/>
            <a:chExt cx="500824" cy="336817"/>
          </a:xfrm>
        </p:grpSpPr>
        <p:sp>
          <p:nvSpPr>
            <p:cNvPr name="Freeform 11" id="11" descr="preencoded.png"/>
            <p:cNvSpPr/>
            <p:nvPr/>
          </p:nvSpPr>
          <p:spPr>
            <a:xfrm flipH="false" flipV="false" rot="0">
              <a:off x="0" y="0"/>
              <a:ext cx="500825" cy="336804"/>
            </a:xfrm>
            <a:custGeom>
              <a:avLst/>
              <a:gdLst/>
              <a:ahLst/>
              <a:cxnLst/>
              <a:rect r="r" b="b" t="t" l="l"/>
              <a:pathLst>
                <a:path h="336804" w="500825">
                  <a:moveTo>
                    <a:pt x="0" y="0"/>
                  </a:moveTo>
                  <a:lnTo>
                    <a:pt x="500825" y="0"/>
                  </a:lnTo>
                  <a:lnTo>
                    <a:pt x="500825" y="336804"/>
                  </a:lnTo>
                  <a:lnTo>
                    <a:pt x="0" y="336804"/>
                  </a:lnTo>
                  <a:lnTo>
                    <a:pt x="0" y="0"/>
                  </a:lnTo>
                  <a:close/>
                </a:path>
              </a:pathLst>
            </a:custGeom>
            <a:blipFill>
              <a:blip r:embed="rId4"/>
              <a:stretch>
                <a:fillRect l="0" t="-9041" r="0" b="-9045"/>
              </a:stretch>
            </a:blipFill>
          </p:spPr>
        </p:sp>
      </p:grpSp>
      <p:sp>
        <p:nvSpPr>
          <p:cNvPr name="Freeform 12" id="12" descr="preencoded.png"/>
          <p:cNvSpPr/>
          <p:nvPr/>
        </p:nvSpPr>
        <p:spPr>
          <a:xfrm flipH="false" flipV="false" rot="0">
            <a:off x="992981" y="7172065"/>
            <a:ext cx="3910146" cy="2982020"/>
          </a:xfrm>
          <a:custGeom>
            <a:avLst/>
            <a:gdLst/>
            <a:ahLst/>
            <a:cxnLst/>
            <a:rect r="r" b="b" t="t" l="l"/>
            <a:pathLst>
              <a:path h="2982020" w="3910146">
                <a:moveTo>
                  <a:pt x="0" y="0"/>
                </a:moveTo>
                <a:lnTo>
                  <a:pt x="3910146" y="0"/>
                </a:lnTo>
                <a:lnTo>
                  <a:pt x="3910146" y="2982020"/>
                </a:lnTo>
                <a:lnTo>
                  <a:pt x="0" y="2982020"/>
                </a:lnTo>
                <a:lnTo>
                  <a:pt x="0" y="0"/>
                </a:lnTo>
                <a:close/>
              </a:path>
            </a:pathLst>
          </a:custGeom>
          <a:blipFill>
            <a:blip r:embed="rId5">
              <a:extLst>
                <a:ext uri="{96DAC541-7B7A-43D3-8B79-37D633B846F1}">
                  <asvg:svgBlip xmlns:asvg="http://schemas.microsoft.com/office/drawing/2016/SVG/main" r:embed="rId6"/>
                </a:ext>
              </a:extLst>
            </a:blip>
            <a:stretch>
              <a:fillRect l="-32" t="0" r="-32" b="0"/>
            </a:stretch>
          </a:blipFill>
        </p:spPr>
      </p:sp>
      <p:sp>
        <p:nvSpPr>
          <p:cNvPr name="Freeform 13" id="13" descr="preencoded.png"/>
          <p:cNvSpPr/>
          <p:nvPr/>
        </p:nvSpPr>
        <p:spPr>
          <a:xfrm flipH="false" flipV="false" rot="0">
            <a:off x="5128170" y="7121501"/>
            <a:ext cx="3910146" cy="2982020"/>
          </a:xfrm>
          <a:custGeom>
            <a:avLst/>
            <a:gdLst/>
            <a:ahLst/>
            <a:cxnLst/>
            <a:rect r="r" b="b" t="t" l="l"/>
            <a:pathLst>
              <a:path h="2982020" w="3910146">
                <a:moveTo>
                  <a:pt x="0" y="0"/>
                </a:moveTo>
                <a:lnTo>
                  <a:pt x="3910145" y="0"/>
                </a:lnTo>
                <a:lnTo>
                  <a:pt x="3910145" y="2982020"/>
                </a:lnTo>
                <a:lnTo>
                  <a:pt x="0" y="2982020"/>
                </a:lnTo>
                <a:lnTo>
                  <a:pt x="0" y="0"/>
                </a:lnTo>
                <a:close/>
              </a:path>
            </a:pathLst>
          </a:custGeom>
          <a:blipFill>
            <a:blip r:embed="rId5">
              <a:extLst>
                <a:ext uri="{96DAC541-7B7A-43D3-8B79-37D633B846F1}">
                  <asvg:svgBlip xmlns:asvg="http://schemas.microsoft.com/office/drawing/2016/SVG/main" r:embed="rId6"/>
                </a:ext>
              </a:extLst>
            </a:blip>
            <a:stretch>
              <a:fillRect l="-32" t="0" r="-32" b="0"/>
            </a:stretch>
          </a:blipFill>
        </p:spPr>
      </p:sp>
      <p:sp>
        <p:nvSpPr>
          <p:cNvPr name="Freeform 14" id="14" descr="preencoded.png"/>
          <p:cNvSpPr/>
          <p:nvPr/>
        </p:nvSpPr>
        <p:spPr>
          <a:xfrm flipH="false" flipV="false" rot="0">
            <a:off x="9263363" y="7121501"/>
            <a:ext cx="3910146" cy="2982020"/>
          </a:xfrm>
          <a:custGeom>
            <a:avLst/>
            <a:gdLst/>
            <a:ahLst/>
            <a:cxnLst/>
            <a:rect r="r" b="b" t="t" l="l"/>
            <a:pathLst>
              <a:path h="2982020" w="3910146">
                <a:moveTo>
                  <a:pt x="0" y="0"/>
                </a:moveTo>
                <a:lnTo>
                  <a:pt x="3910145" y="0"/>
                </a:lnTo>
                <a:lnTo>
                  <a:pt x="3910145" y="2982020"/>
                </a:lnTo>
                <a:lnTo>
                  <a:pt x="0" y="2982020"/>
                </a:lnTo>
                <a:lnTo>
                  <a:pt x="0" y="0"/>
                </a:lnTo>
                <a:close/>
              </a:path>
            </a:pathLst>
          </a:custGeom>
          <a:blipFill>
            <a:blip r:embed="rId5">
              <a:extLst>
                <a:ext uri="{96DAC541-7B7A-43D3-8B79-37D633B846F1}">
                  <asvg:svgBlip xmlns:asvg="http://schemas.microsoft.com/office/drawing/2016/SVG/main" r:embed="rId6"/>
                </a:ext>
              </a:extLst>
            </a:blip>
            <a:stretch>
              <a:fillRect l="-32" t="0" r="-32" b="0"/>
            </a:stretch>
          </a:blipFill>
        </p:spPr>
      </p:sp>
      <p:sp>
        <p:nvSpPr>
          <p:cNvPr name="Freeform 15" id="15" descr="preencoded.png"/>
          <p:cNvSpPr/>
          <p:nvPr/>
        </p:nvSpPr>
        <p:spPr>
          <a:xfrm flipH="false" flipV="false" rot="0">
            <a:off x="13398565" y="7121501"/>
            <a:ext cx="3910289" cy="2982020"/>
          </a:xfrm>
          <a:custGeom>
            <a:avLst/>
            <a:gdLst/>
            <a:ahLst/>
            <a:cxnLst/>
            <a:rect r="r" b="b" t="t" l="l"/>
            <a:pathLst>
              <a:path h="2982020" w="3910289">
                <a:moveTo>
                  <a:pt x="0" y="0"/>
                </a:moveTo>
                <a:lnTo>
                  <a:pt x="3910289" y="0"/>
                </a:lnTo>
                <a:lnTo>
                  <a:pt x="3910289" y="2982020"/>
                </a:lnTo>
                <a:lnTo>
                  <a:pt x="0" y="2982020"/>
                </a:lnTo>
                <a:lnTo>
                  <a:pt x="0" y="0"/>
                </a:lnTo>
                <a:close/>
              </a:path>
            </a:pathLst>
          </a:custGeom>
          <a:blipFill>
            <a:blip r:embed="rId5">
              <a:extLst>
                <a:ext uri="{96DAC541-7B7A-43D3-8B79-37D633B846F1}">
                  <asvg:svgBlip xmlns:asvg="http://schemas.microsoft.com/office/drawing/2016/SVG/main" r:embed="rId6"/>
                </a:ext>
              </a:extLst>
            </a:blip>
            <a:stretch>
              <a:fillRect l="-30" t="0" r="-30" b="0"/>
            </a:stretch>
          </a:blipFill>
        </p:spPr>
      </p:sp>
      <p:sp>
        <p:nvSpPr>
          <p:cNvPr name="Freeform 16" id="16"/>
          <p:cNvSpPr/>
          <p:nvPr/>
        </p:nvSpPr>
        <p:spPr>
          <a:xfrm flipH="false" flipV="false" rot="0">
            <a:off x="6953250" y="200373"/>
            <a:ext cx="3347486" cy="442898"/>
          </a:xfrm>
          <a:custGeom>
            <a:avLst/>
            <a:gdLst/>
            <a:ahLst/>
            <a:cxnLst/>
            <a:rect r="r" b="b" t="t" l="l"/>
            <a:pathLst>
              <a:path h="442898" w="3347486">
                <a:moveTo>
                  <a:pt x="0" y="0"/>
                </a:moveTo>
                <a:lnTo>
                  <a:pt x="3347486" y="0"/>
                </a:lnTo>
                <a:lnTo>
                  <a:pt x="3347486" y="442898"/>
                </a:lnTo>
                <a:lnTo>
                  <a:pt x="0" y="442898"/>
                </a:lnTo>
                <a:lnTo>
                  <a:pt x="0" y="0"/>
                </a:lnTo>
                <a:close/>
              </a:path>
            </a:pathLst>
          </a:custGeom>
          <a:blipFill>
            <a:blip r:embed="rId7"/>
            <a:stretch>
              <a:fillRect l="0" t="0" r="0" b="0"/>
            </a:stretch>
          </a:blipFill>
        </p:spPr>
      </p:sp>
      <p:sp>
        <p:nvSpPr>
          <p:cNvPr name="TextBox 17" id="17"/>
          <p:cNvSpPr txBox="true"/>
          <p:nvPr/>
        </p:nvSpPr>
        <p:spPr>
          <a:xfrm rot="0">
            <a:off x="4938413" y="951152"/>
            <a:ext cx="9212312" cy="865151"/>
          </a:xfrm>
          <a:prstGeom prst="rect">
            <a:avLst/>
          </a:prstGeom>
        </p:spPr>
        <p:txBody>
          <a:bodyPr anchor="t" rtlCol="false" tIns="0" lIns="0" bIns="0" rIns="0">
            <a:spAutoFit/>
          </a:bodyPr>
          <a:lstStyle/>
          <a:p>
            <a:pPr algn="l">
              <a:lnSpc>
                <a:spcPts val="6182"/>
              </a:lnSpc>
            </a:pPr>
            <a:r>
              <a:rPr lang="en-US" sz="4953">
                <a:solidFill>
                  <a:srgbClr val="000000"/>
                </a:solidFill>
                <a:latin typeface="Times New Roman MT"/>
                <a:ea typeface="Times New Roman MT"/>
                <a:cs typeface="Times New Roman MT"/>
                <a:sym typeface="Times New Roman MT"/>
              </a:rPr>
              <a:t>Don't Ignore Persistent Symptoms</a:t>
            </a:r>
          </a:p>
        </p:txBody>
      </p:sp>
      <p:sp>
        <p:nvSpPr>
          <p:cNvPr name="TextBox 18" id="18"/>
          <p:cNvSpPr txBox="true"/>
          <p:nvPr/>
        </p:nvSpPr>
        <p:spPr>
          <a:xfrm rot="0">
            <a:off x="11463481" y="2872958"/>
            <a:ext cx="6316428" cy="1094248"/>
          </a:xfrm>
          <a:prstGeom prst="rect">
            <a:avLst/>
          </a:prstGeom>
        </p:spPr>
        <p:txBody>
          <a:bodyPr anchor="t" rtlCol="false" tIns="0" lIns="0" bIns="0" rIns="0">
            <a:spAutoFit/>
          </a:bodyPr>
          <a:lstStyle/>
          <a:p>
            <a:pPr algn="l">
              <a:lnSpc>
                <a:spcPts val="2950"/>
              </a:lnSpc>
            </a:pPr>
            <a:r>
              <a:rPr lang="en-US" sz="1951">
                <a:solidFill>
                  <a:srgbClr val="000000"/>
                </a:solidFill>
                <a:latin typeface="Overpass Light"/>
                <a:ea typeface="Overpass Light"/>
                <a:cs typeface="Overpass Light"/>
                <a:sym typeface="Overpass Light"/>
              </a:rPr>
              <a:t>Symptoms that are worsening or spreading are your body's way of asking for help. Early evaluation prevents complications down the road.</a:t>
            </a:r>
          </a:p>
        </p:txBody>
      </p:sp>
      <p:sp>
        <p:nvSpPr>
          <p:cNvPr name="TextBox 19" id="19"/>
          <p:cNvSpPr txBox="true"/>
          <p:nvPr/>
        </p:nvSpPr>
        <p:spPr>
          <a:xfrm rot="0">
            <a:off x="12440089" y="4920642"/>
            <a:ext cx="5039325" cy="1094248"/>
          </a:xfrm>
          <a:prstGeom prst="rect">
            <a:avLst/>
          </a:prstGeom>
        </p:spPr>
        <p:txBody>
          <a:bodyPr anchor="t" rtlCol="false" tIns="0" lIns="0" bIns="0" rIns="0">
            <a:spAutoFit/>
          </a:bodyPr>
          <a:lstStyle/>
          <a:p>
            <a:pPr algn="l">
              <a:lnSpc>
                <a:spcPts val="2950"/>
              </a:lnSpc>
            </a:pPr>
            <a:r>
              <a:rPr lang="en-US" b="true" sz="1951">
                <a:solidFill>
                  <a:srgbClr val="000000"/>
                </a:solidFill>
                <a:latin typeface="Overpass Bold"/>
                <a:ea typeface="Overpass Bold"/>
                <a:cs typeface="Overpass Bold"/>
                <a:sym typeface="Overpass Bold"/>
              </a:rPr>
              <a:t>Early professional evaluation prevents complications.</a:t>
            </a:r>
            <a:r>
              <a:rPr lang="en-US" sz="1951">
                <a:solidFill>
                  <a:srgbClr val="000000"/>
                </a:solidFill>
                <a:latin typeface="Overpass Light"/>
                <a:ea typeface="Overpass Light"/>
                <a:cs typeface="Overpass Light"/>
                <a:sym typeface="Overpass Light"/>
              </a:rPr>
              <a:t> The sooner you act, the more options you have.</a:t>
            </a:r>
          </a:p>
        </p:txBody>
      </p:sp>
      <p:sp>
        <p:nvSpPr>
          <p:cNvPr name="TextBox 20" id="20"/>
          <p:cNvSpPr txBox="true"/>
          <p:nvPr/>
        </p:nvSpPr>
        <p:spPr>
          <a:xfrm rot="0">
            <a:off x="1274183" y="8114235"/>
            <a:ext cx="3347742" cy="808758"/>
          </a:xfrm>
          <a:prstGeom prst="rect">
            <a:avLst/>
          </a:prstGeom>
        </p:spPr>
        <p:txBody>
          <a:bodyPr anchor="t" rtlCol="false" tIns="0" lIns="0" bIns="0" rIns="0">
            <a:spAutoFit/>
          </a:bodyPr>
          <a:lstStyle/>
          <a:p>
            <a:pPr algn="l">
              <a:lnSpc>
                <a:spcPts val="3091"/>
              </a:lnSpc>
            </a:pPr>
            <a:r>
              <a:rPr lang="en-US" b="true" sz="2476">
                <a:solidFill>
                  <a:srgbClr val="000000"/>
                </a:solidFill>
                <a:latin typeface="Syne Bold"/>
                <a:ea typeface="Syne Bold"/>
                <a:cs typeface="Syne Bold"/>
                <a:sym typeface="Syne Bold"/>
              </a:rPr>
              <a:t>Increasing Frequency</a:t>
            </a:r>
          </a:p>
        </p:txBody>
      </p:sp>
      <p:sp>
        <p:nvSpPr>
          <p:cNvPr name="TextBox 21" id="21"/>
          <p:cNvSpPr txBox="true"/>
          <p:nvPr/>
        </p:nvSpPr>
        <p:spPr>
          <a:xfrm rot="0">
            <a:off x="1274183" y="9000784"/>
            <a:ext cx="3347742" cy="821531"/>
          </a:xfrm>
          <a:prstGeom prst="rect">
            <a:avLst/>
          </a:prstGeom>
        </p:spPr>
        <p:txBody>
          <a:bodyPr anchor="t" rtlCol="false" tIns="0" lIns="0" bIns="0" rIns="0">
            <a:spAutoFit/>
          </a:bodyPr>
          <a:lstStyle/>
          <a:p>
            <a:pPr algn="l">
              <a:lnSpc>
                <a:spcPts val="2950"/>
              </a:lnSpc>
            </a:pPr>
            <a:r>
              <a:rPr lang="en-US" sz="1951">
                <a:solidFill>
                  <a:srgbClr val="000000"/>
                </a:solidFill>
                <a:latin typeface="Overpass Light"/>
                <a:ea typeface="Overpass Light"/>
                <a:cs typeface="Overpass Light"/>
                <a:sym typeface="Overpass Light"/>
              </a:rPr>
              <a:t>Tingling sensations occurring more often than before</a:t>
            </a:r>
          </a:p>
        </p:txBody>
      </p:sp>
      <p:sp>
        <p:nvSpPr>
          <p:cNvPr name="TextBox 22" id="22"/>
          <p:cNvSpPr txBox="true"/>
          <p:nvPr/>
        </p:nvSpPr>
        <p:spPr>
          <a:xfrm rot="0">
            <a:off x="5409376" y="8114235"/>
            <a:ext cx="3347742" cy="808758"/>
          </a:xfrm>
          <a:prstGeom prst="rect">
            <a:avLst/>
          </a:prstGeom>
        </p:spPr>
        <p:txBody>
          <a:bodyPr anchor="t" rtlCol="false" tIns="0" lIns="0" bIns="0" rIns="0">
            <a:spAutoFit/>
          </a:bodyPr>
          <a:lstStyle/>
          <a:p>
            <a:pPr algn="l">
              <a:lnSpc>
                <a:spcPts val="3091"/>
              </a:lnSpc>
            </a:pPr>
            <a:r>
              <a:rPr lang="en-US" b="true" sz="2476">
                <a:solidFill>
                  <a:srgbClr val="000000"/>
                </a:solidFill>
                <a:latin typeface="Syne Bold"/>
                <a:ea typeface="Syne Bold"/>
                <a:cs typeface="Syne Bold"/>
                <a:sym typeface="Syne Bold"/>
              </a:rPr>
              <a:t>Spreading Numbness</a:t>
            </a:r>
          </a:p>
        </p:txBody>
      </p:sp>
      <p:sp>
        <p:nvSpPr>
          <p:cNvPr name="TextBox 23" id="23"/>
          <p:cNvSpPr txBox="true"/>
          <p:nvPr/>
        </p:nvSpPr>
        <p:spPr>
          <a:xfrm rot="0">
            <a:off x="5409376" y="9000784"/>
            <a:ext cx="3347742" cy="821531"/>
          </a:xfrm>
          <a:prstGeom prst="rect">
            <a:avLst/>
          </a:prstGeom>
        </p:spPr>
        <p:txBody>
          <a:bodyPr anchor="t" rtlCol="false" tIns="0" lIns="0" bIns="0" rIns="0">
            <a:spAutoFit/>
          </a:bodyPr>
          <a:lstStyle/>
          <a:p>
            <a:pPr algn="l">
              <a:lnSpc>
                <a:spcPts val="2950"/>
              </a:lnSpc>
            </a:pPr>
            <a:r>
              <a:rPr lang="en-US" sz="1951">
                <a:solidFill>
                  <a:srgbClr val="000000"/>
                </a:solidFill>
                <a:latin typeface="Overpass Light"/>
                <a:ea typeface="Overpass Light"/>
                <a:cs typeface="Overpass Light"/>
                <a:sym typeface="Overpass Light"/>
              </a:rPr>
              <a:t>Symptoms moving into new areas of the body</a:t>
            </a:r>
          </a:p>
        </p:txBody>
      </p:sp>
      <p:sp>
        <p:nvSpPr>
          <p:cNvPr name="TextBox 24" id="24"/>
          <p:cNvSpPr txBox="true"/>
          <p:nvPr/>
        </p:nvSpPr>
        <p:spPr>
          <a:xfrm rot="0">
            <a:off x="9544569" y="8114235"/>
            <a:ext cx="3347742" cy="413899"/>
          </a:xfrm>
          <a:prstGeom prst="rect">
            <a:avLst/>
          </a:prstGeom>
        </p:spPr>
        <p:txBody>
          <a:bodyPr anchor="t" rtlCol="false" tIns="0" lIns="0" bIns="0" rIns="0">
            <a:spAutoFit/>
          </a:bodyPr>
          <a:lstStyle/>
          <a:p>
            <a:pPr algn="l">
              <a:lnSpc>
                <a:spcPts val="3091"/>
              </a:lnSpc>
            </a:pPr>
            <a:r>
              <a:rPr lang="en-US" b="true" sz="2476">
                <a:solidFill>
                  <a:srgbClr val="000000"/>
                </a:solidFill>
                <a:latin typeface="Syne Bold"/>
                <a:ea typeface="Syne Bold"/>
                <a:cs typeface="Syne Bold"/>
                <a:sym typeface="Syne Bold"/>
              </a:rPr>
              <a:t>Grip Difficulty</a:t>
            </a:r>
          </a:p>
        </p:txBody>
      </p:sp>
      <p:sp>
        <p:nvSpPr>
          <p:cNvPr name="TextBox 25" id="25"/>
          <p:cNvSpPr txBox="true"/>
          <p:nvPr/>
        </p:nvSpPr>
        <p:spPr>
          <a:xfrm rot="0">
            <a:off x="9544569" y="8605925"/>
            <a:ext cx="3347742" cy="821531"/>
          </a:xfrm>
          <a:prstGeom prst="rect">
            <a:avLst/>
          </a:prstGeom>
        </p:spPr>
        <p:txBody>
          <a:bodyPr anchor="t" rtlCol="false" tIns="0" lIns="0" bIns="0" rIns="0">
            <a:spAutoFit/>
          </a:bodyPr>
          <a:lstStyle/>
          <a:p>
            <a:pPr algn="l">
              <a:lnSpc>
                <a:spcPts val="2950"/>
              </a:lnSpc>
            </a:pPr>
            <a:r>
              <a:rPr lang="en-US" sz="1951">
                <a:solidFill>
                  <a:srgbClr val="000000"/>
                </a:solidFill>
                <a:latin typeface="Overpass Light"/>
                <a:ea typeface="Overpass Light"/>
                <a:cs typeface="Overpass Light"/>
                <a:sym typeface="Overpass Light"/>
              </a:rPr>
              <a:t>Trouble holding or gripping everyday objects</a:t>
            </a:r>
          </a:p>
        </p:txBody>
      </p:sp>
      <p:sp>
        <p:nvSpPr>
          <p:cNvPr name="TextBox 26" id="26"/>
          <p:cNvSpPr txBox="true"/>
          <p:nvPr/>
        </p:nvSpPr>
        <p:spPr>
          <a:xfrm rot="0">
            <a:off x="13679762" y="8114235"/>
            <a:ext cx="3347895" cy="413899"/>
          </a:xfrm>
          <a:prstGeom prst="rect">
            <a:avLst/>
          </a:prstGeom>
        </p:spPr>
        <p:txBody>
          <a:bodyPr anchor="t" rtlCol="false" tIns="0" lIns="0" bIns="0" rIns="0">
            <a:spAutoFit/>
          </a:bodyPr>
          <a:lstStyle/>
          <a:p>
            <a:pPr algn="l">
              <a:lnSpc>
                <a:spcPts val="3091"/>
              </a:lnSpc>
            </a:pPr>
            <a:r>
              <a:rPr lang="en-US" b="true" sz="2476">
                <a:solidFill>
                  <a:srgbClr val="000000"/>
                </a:solidFill>
                <a:latin typeface="Syne Bold"/>
                <a:ea typeface="Syne Bold"/>
                <a:cs typeface="Syne Bold"/>
                <a:sym typeface="Syne Bold"/>
              </a:rPr>
              <a:t>Strength Changes</a:t>
            </a:r>
          </a:p>
        </p:txBody>
      </p:sp>
      <p:sp>
        <p:nvSpPr>
          <p:cNvPr name="TextBox 27" id="27"/>
          <p:cNvSpPr txBox="true"/>
          <p:nvPr/>
        </p:nvSpPr>
        <p:spPr>
          <a:xfrm rot="0">
            <a:off x="13679762" y="8605925"/>
            <a:ext cx="3347895" cy="1203722"/>
          </a:xfrm>
          <a:prstGeom prst="rect">
            <a:avLst/>
          </a:prstGeom>
        </p:spPr>
        <p:txBody>
          <a:bodyPr anchor="t" rtlCol="false" tIns="0" lIns="0" bIns="0" rIns="0">
            <a:spAutoFit/>
          </a:bodyPr>
          <a:lstStyle/>
          <a:p>
            <a:pPr algn="l">
              <a:lnSpc>
                <a:spcPts val="2950"/>
              </a:lnSpc>
            </a:pPr>
            <a:r>
              <a:rPr lang="en-US" sz="1951">
                <a:solidFill>
                  <a:srgbClr val="000000"/>
                </a:solidFill>
                <a:latin typeface="Overpass Light"/>
                <a:ea typeface="Overpass Light"/>
                <a:cs typeface="Overpass Light"/>
                <a:sym typeface="Overpass Light"/>
              </a:rPr>
              <a:t>Noticeable shifts in movement ability or muscle strength</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301840" cy="10295039"/>
            <a:chOff x="0" y="0"/>
            <a:chExt cx="24402453" cy="13726719"/>
          </a:xfrm>
        </p:grpSpPr>
        <p:sp>
          <p:nvSpPr>
            <p:cNvPr name="Freeform 3" id="3"/>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9F4BE"/>
            </a:solidFill>
          </p:spPr>
        </p:sp>
      </p:grpSp>
      <p:grpSp>
        <p:nvGrpSpPr>
          <p:cNvPr name="Group 4" id="4"/>
          <p:cNvGrpSpPr/>
          <p:nvPr/>
        </p:nvGrpSpPr>
        <p:grpSpPr>
          <a:xfrm rot="0">
            <a:off x="0" y="0"/>
            <a:ext cx="18301840" cy="10295039"/>
            <a:chOff x="0" y="0"/>
            <a:chExt cx="24402453" cy="13726719"/>
          </a:xfrm>
        </p:grpSpPr>
        <p:sp>
          <p:nvSpPr>
            <p:cNvPr name="Freeform 5" id="5"/>
            <p:cNvSpPr/>
            <p:nvPr/>
          </p:nvSpPr>
          <p:spPr>
            <a:xfrm flipH="false" flipV="false" rot="0">
              <a:off x="0" y="0"/>
              <a:ext cx="24402414" cy="13726668"/>
            </a:xfrm>
            <a:custGeom>
              <a:avLst/>
              <a:gdLst/>
              <a:ahLst/>
              <a:cxnLst/>
              <a:rect r="r" b="b" t="t" l="l"/>
              <a:pathLst>
                <a:path h="13726668" w="24402414">
                  <a:moveTo>
                    <a:pt x="0" y="0"/>
                  </a:moveTo>
                  <a:lnTo>
                    <a:pt x="24402414" y="0"/>
                  </a:lnTo>
                  <a:lnTo>
                    <a:pt x="24402414" y="13726668"/>
                  </a:lnTo>
                  <a:lnTo>
                    <a:pt x="0" y="13726668"/>
                  </a:lnTo>
                  <a:close/>
                </a:path>
              </a:pathLst>
            </a:custGeom>
            <a:solidFill>
              <a:srgbClr val="FFFDE6"/>
            </a:solidFill>
          </p:spPr>
        </p:sp>
      </p:grpSp>
      <p:grpSp>
        <p:nvGrpSpPr>
          <p:cNvPr name="Group 6" id="6"/>
          <p:cNvGrpSpPr/>
          <p:nvPr/>
        </p:nvGrpSpPr>
        <p:grpSpPr>
          <a:xfrm rot="0">
            <a:off x="0" y="0"/>
            <a:ext cx="6863191" cy="10295039"/>
            <a:chOff x="0" y="0"/>
            <a:chExt cx="9150922" cy="13726719"/>
          </a:xfrm>
        </p:grpSpPr>
        <p:sp>
          <p:nvSpPr>
            <p:cNvPr name="Freeform 7" id="7"/>
            <p:cNvSpPr/>
            <p:nvPr/>
          </p:nvSpPr>
          <p:spPr>
            <a:xfrm flipH="false" flipV="false" rot="0">
              <a:off x="0" y="0"/>
              <a:ext cx="9150858" cy="13726668"/>
            </a:xfrm>
            <a:custGeom>
              <a:avLst/>
              <a:gdLst/>
              <a:ahLst/>
              <a:cxnLst/>
              <a:rect r="r" b="b" t="t" l="l"/>
              <a:pathLst>
                <a:path h="13726668" w="9150858">
                  <a:moveTo>
                    <a:pt x="0" y="0"/>
                  </a:moveTo>
                  <a:lnTo>
                    <a:pt x="9150858" y="0"/>
                  </a:lnTo>
                  <a:lnTo>
                    <a:pt x="9150858" y="13726668"/>
                  </a:lnTo>
                  <a:lnTo>
                    <a:pt x="0" y="13726668"/>
                  </a:lnTo>
                  <a:lnTo>
                    <a:pt x="0" y="0"/>
                  </a:lnTo>
                  <a:close/>
                </a:path>
              </a:pathLst>
            </a:custGeom>
            <a:blipFill>
              <a:blip r:embed="rId3"/>
              <a:stretch>
                <a:fillRect l="-17" t="0" r="-17" b="0"/>
              </a:stretch>
            </a:blipFill>
          </p:spPr>
        </p:sp>
      </p:grpSp>
      <p:grpSp>
        <p:nvGrpSpPr>
          <p:cNvPr name="Group 8" id="8"/>
          <p:cNvGrpSpPr/>
          <p:nvPr/>
        </p:nvGrpSpPr>
        <p:grpSpPr>
          <a:xfrm rot="0">
            <a:off x="7851410" y="3061849"/>
            <a:ext cx="9462211" cy="1296114"/>
            <a:chOff x="0" y="0"/>
            <a:chExt cx="12616282" cy="1728152"/>
          </a:xfrm>
        </p:grpSpPr>
        <p:sp>
          <p:nvSpPr>
            <p:cNvPr name="Freeform 9" id="9"/>
            <p:cNvSpPr/>
            <p:nvPr/>
          </p:nvSpPr>
          <p:spPr>
            <a:xfrm flipH="false" flipV="false" rot="0">
              <a:off x="0" y="0"/>
              <a:ext cx="12616307" cy="1728089"/>
            </a:xfrm>
            <a:custGeom>
              <a:avLst/>
              <a:gdLst/>
              <a:ahLst/>
              <a:cxnLst/>
              <a:rect r="r" b="b" t="t" l="l"/>
              <a:pathLst>
                <a:path h="1728089" w="12616307">
                  <a:moveTo>
                    <a:pt x="0" y="130048"/>
                  </a:moveTo>
                  <a:cubicBezTo>
                    <a:pt x="0" y="58293"/>
                    <a:pt x="58293" y="0"/>
                    <a:pt x="130048" y="0"/>
                  </a:cubicBezTo>
                  <a:lnTo>
                    <a:pt x="12486259" y="0"/>
                  </a:lnTo>
                  <a:cubicBezTo>
                    <a:pt x="12558140" y="0"/>
                    <a:pt x="12616307" y="58293"/>
                    <a:pt x="12616307" y="130048"/>
                  </a:cubicBezTo>
                  <a:lnTo>
                    <a:pt x="12616307" y="1598041"/>
                  </a:lnTo>
                  <a:cubicBezTo>
                    <a:pt x="12616307" y="1669923"/>
                    <a:pt x="12558014" y="1728089"/>
                    <a:pt x="12486259" y="1728089"/>
                  </a:cubicBezTo>
                  <a:lnTo>
                    <a:pt x="130048" y="1728089"/>
                  </a:lnTo>
                  <a:cubicBezTo>
                    <a:pt x="58293" y="1728216"/>
                    <a:pt x="0" y="1669923"/>
                    <a:pt x="0" y="1598041"/>
                  </a:cubicBezTo>
                  <a:close/>
                </a:path>
              </a:pathLst>
            </a:custGeom>
            <a:solidFill>
              <a:srgbClr val="DDEEE6"/>
            </a:solidFill>
            <a:ln w="9532" cap="sq">
              <a:solidFill>
                <a:srgbClr val="C3D4CC"/>
              </a:solidFill>
              <a:prstDash val="solid"/>
              <a:miter/>
            </a:ln>
          </p:spPr>
        </p:sp>
      </p:grpSp>
      <p:grpSp>
        <p:nvGrpSpPr>
          <p:cNvPr name="Group 10" id="10"/>
          <p:cNvGrpSpPr/>
          <p:nvPr/>
        </p:nvGrpSpPr>
        <p:grpSpPr>
          <a:xfrm rot="0">
            <a:off x="7851410" y="4535653"/>
            <a:ext cx="9462211" cy="1296114"/>
            <a:chOff x="0" y="0"/>
            <a:chExt cx="12616282" cy="1728152"/>
          </a:xfrm>
        </p:grpSpPr>
        <p:sp>
          <p:nvSpPr>
            <p:cNvPr name="Freeform 11" id="11"/>
            <p:cNvSpPr/>
            <p:nvPr/>
          </p:nvSpPr>
          <p:spPr>
            <a:xfrm flipH="false" flipV="false" rot="0">
              <a:off x="0" y="0"/>
              <a:ext cx="12616307" cy="1728089"/>
            </a:xfrm>
            <a:custGeom>
              <a:avLst/>
              <a:gdLst/>
              <a:ahLst/>
              <a:cxnLst/>
              <a:rect r="r" b="b" t="t" l="l"/>
              <a:pathLst>
                <a:path h="1728089" w="12616307">
                  <a:moveTo>
                    <a:pt x="0" y="130048"/>
                  </a:moveTo>
                  <a:cubicBezTo>
                    <a:pt x="0" y="58293"/>
                    <a:pt x="58293" y="0"/>
                    <a:pt x="130048" y="0"/>
                  </a:cubicBezTo>
                  <a:lnTo>
                    <a:pt x="12486259" y="0"/>
                  </a:lnTo>
                  <a:cubicBezTo>
                    <a:pt x="12558140" y="0"/>
                    <a:pt x="12616307" y="58293"/>
                    <a:pt x="12616307" y="130048"/>
                  </a:cubicBezTo>
                  <a:lnTo>
                    <a:pt x="12616307" y="1598041"/>
                  </a:lnTo>
                  <a:cubicBezTo>
                    <a:pt x="12616307" y="1669923"/>
                    <a:pt x="12558014" y="1728089"/>
                    <a:pt x="12486259" y="1728089"/>
                  </a:cubicBezTo>
                  <a:lnTo>
                    <a:pt x="130048" y="1728089"/>
                  </a:lnTo>
                  <a:cubicBezTo>
                    <a:pt x="58293" y="1728216"/>
                    <a:pt x="0" y="1669923"/>
                    <a:pt x="0" y="1598041"/>
                  </a:cubicBezTo>
                  <a:close/>
                </a:path>
              </a:pathLst>
            </a:custGeom>
            <a:solidFill>
              <a:srgbClr val="DDEEE6"/>
            </a:solidFill>
            <a:ln w="9532" cap="sq">
              <a:solidFill>
                <a:srgbClr val="C3D4CC"/>
              </a:solidFill>
              <a:prstDash val="solid"/>
              <a:miter/>
            </a:ln>
          </p:spPr>
        </p:sp>
      </p:grpSp>
      <p:grpSp>
        <p:nvGrpSpPr>
          <p:cNvPr name="Group 12" id="12"/>
          <p:cNvGrpSpPr/>
          <p:nvPr/>
        </p:nvGrpSpPr>
        <p:grpSpPr>
          <a:xfrm rot="0">
            <a:off x="7851410" y="6009465"/>
            <a:ext cx="9462211" cy="1296114"/>
            <a:chOff x="0" y="0"/>
            <a:chExt cx="12616282" cy="1728152"/>
          </a:xfrm>
        </p:grpSpPr>
        <p:sp>
          <p:nvSpPr>
            <p:cNvPr name="Freeform 13" id="13"/>
            <p:cNvSpPr/>
            <p:nvPr/>
          </p:nvSpPr>
          <p:spPr>
            <a:xfrm flipH="false" flipV="false" rot="0">
              <a:off x="0" y="0"/>
              <a:ext cx="12616307" cy="1728089"/>
            </a:xfrm>
            <a:custGeom>
              <a:avLst/>
              <a:gdLst/>
              <a:ahLst/>
              <a:cxnLst/>
              <a:rect r="r" b="b" t="t" l="l"/>
              <a:pathLst>
                <a:path h="1728089" w="12616307">
                  <a:moveTo>
                    <a:pt x="0" y="130048"/>
                  </a:moveTo>
                  <a:cubicBezTo>
                    <a:pt x="0" y="58293"/>
                    <a:pt x="58293" y="0"/>
                    <a:pt x="130048" y="0"/>
                  </a:cubicBezTo>
                  <a:lnTo>
                    <a:pt x="12486259" y="0"/>
                  </a:lnTo>
                  <a:cubicBezTo>
                    <a:pt x="12558140" y="0"/>
                    <a:pt x="12616307" y="58293"/>
                    <a:pt x="12616307" y="130048"/>
                  </a:cubicBezTo>
                  <a:lnTo>
                    <a:pt x="12616307" y="1598041"/>
                  </a:lnTo>
                  <a:cubicBezTo>
                    <a:pt x="12616307" y="1669923"/>
                    <a:pt x="12558014" y="1728089"/>
                    <a:pt x="12486259" y="1728089"/>
                  </a:cubicBezTo>
                  <a:lnTo>
                    <a:pt x="130048" y="1728089"/>
                  </a:lnTo>
                  <a:cubicBezTo>
                    <a:pt x="58293" y="1728216"/>
                    <a:pt x="0" y="1669923"/>
                    <a:pt x="0" y="1598041"/>
                  </a:cubicBezTo>
                  <a:close/>
                </a:path>
              </a:pathLst>
            </a:custGeom>
            <a:solidFill>
              <a:srgbClr val="DDEEE6"/>
            </a:solidFill>
            <a:ln w="9532" cap="sq">
              <a:solidFill>
                <a:srgbClr val="C3D4CC"/>
              </a:solidFill>
              <a:prstDash val="solid"/>
              <a:miter/>
            </a:ln>
          </p:spPr>
        </p:sp>
      </p:grpSp>
      <p:grpSp>
        <p:nvGrpSpPr>
          <p:cNvPr name="Group 14" id="14"/>
          <p:cNvGrpSpPr/>
          <p:nvPr/>
        </p:nvGrpSpPr>
        <p:grpSpPr>
          <a:xfrm rot="0">
            <a:off x="7851410" y="7483269"/>
            <a:ext cx="9462211" cy="1630347"/>
            <a:chOff x="0" y="0"/>
            <a:chExt cx="12616282" cy="2173796"/>
          </a:xfrm>
        </p:grpSpPr>
        <p:sp>
          <p:nvSpPr>
            <p:cNvPr name="Freeform 15" id="15"/>
            <p:cNvSpPr/>
            <p:nvPr/>
          </p:nvSpPr>
          <p:spPr>
            <a:xfrm flipH="false" flipV="false" rot="0">
              <a:off x="0" y="0"/>
              <a:ext cx="12616307" cy="2173859"/>
            </a:xfrm>
            <a:custGeom>
              <a:avLst/>
              <a:gdLst/>
              <a:ahLst/>
              <a:cxnLst/>
              <a:rect r="r" b="b" t="t" l="l"/>
              <a:pathLst>
                <a:path h="2173859" w="12616307">
                  <a:moveTo>
                    <a:pt x="0" y="129921"/>
                  </a:moveTo>
                  <a:cubicBezTo>
                    <a:pt x="0" y="58166"/>
                    <a:pt x="58166" y="0"/>
                    <a:pt x="129921" y="0"/>
                  </a:cubicBezTo>
                  <a:lnTo>
                    <a:pt x="12486386" y="0"/>
                  </a:lnTo>
                  <a:cubicBezTo>
                    <a:pt x="12558141" y="0"/>
                    <a:pt x="12616307" y="58166"/>
                    <a:pt x="12616307" y="129921"/>
                  </a:cubicBezTo>
                  <a:lnTo>
                    <a:pt x="12616307" y="2043938"/>
                  </a:lnTo>
                  <a:cubicBezTo>
                    <a:pt x="12616307" y="2115693"/>
                    <a:pt x="12558141" y="2173859"/>
                    <a:pt x="12486386" y="2173859"/>
                  </a:cubicBezTo>
                  <a:lnTo>
                    <a:pt x="129921" y="2173859"/>
                  </a:lnTo>
                  <a:cubicBezTo>
                    <a:pt x="58166" y="2173732"/>
                    <a:pt x="0" y="2115693"/>
                    <a:pt x="0" y="2043938"/>
                  </a:cubicBezTo>
                  <a:close/>
                </a:path>
              </a:pathLst>
            </a:custGeom>
            <a:solidFill>
              <a:srgbClr val="DDEEE6"/>
            </a:solidFill>
            <a:ln w="9532" cap="sq">
              <a:solidFill>
                <a:srgbClr val="C3D4CC"/>
              </a:solidFill>
              <a:prstDash val="solid"/>
              <a:miter/>
            </a:ln>
          </p:spPr>
        </p:sp>
      </p:grpSp>
      <p:sp>
        <p:nvSpPr>
          <p:cNvPr name="Freeform 16" id="16"/>
          <p:cNvSpPr/>
          <p:nvPr/>
        </p:nvSpPr>
        <p:spPr>
          <a:xfrm flipH="false" flipV="false" rot="0">
            <a:off x="10427932" y="200373"/>
            <a:ext cx="3347486" cy="442898"/>
          </a:xfrm>
          <a:custGeom>
            <a:avLst/>
            <a:gdLst/>
            <a:ahLst/>
            <a:cxnLst/>
            <a:rect r="r" b="b" t="t" l="l"/>
            <a:pathLst>
              <a:path h="442898" w="3347486">
                <a:moveTo>
                  <a:pt x="0" y="0"/>
                </a:moveTo>
                <a:lnTo>
                  <a:pt x="3347486" y="0"/>
                </a:lnTo>
                <a:lnTo>
                  <a:pt x="3347486" y="442898"/>
                </a:lnTo>
                <a:lnTo>
                  <a:pt x="0" y="442898"/>
                </a:lnTo>
                <a:lnTo>
                  <a:pt x="0" y="0"/>
                </a:lnTo>
                <a:close/>
              </a:path>
            </a:pathLst>
          </a:custGeom>
          <a:blipFill>
            <a:blip r:embed="rId4"/>
            <a:stretch>
              <a:fillRect l="0" t="0" r="0" b="0"/>
            </a:stretch>
          </a:blipFill>
        </p:spPr>
      </p:sp>
      <p:sp>
        <p:nvSpPr>
          <p:cNvPr name="TextBox 17" id="17"/>
          <p:cNvSpPr txBox="true"/>
          <p:nvPr/>
        </p:nvSpPr>
        <p:spPr>
          <a:xfrm rot="0">
            <a:off x="7856182" y="1062371"/>
            <a:ext cx="5668954" cy="928467"/>
          </a:xfrm>
          <a:prstGeom prst="rect">
            <a:avLst/>
          </a:prstGeom>
        </p:spPr>
        <p:txBody>
          <a:bodyPr anchor="t" rtlCol="false" tIns="0" lIns="0" bIns="0" rIns="0">
            <a:spAutoFit/>
          </a:bodyPr>
          <a:lstStyle/>
          <a:p>
            <a:pPr algn="l">
              <a:lnSpc>
                <a:spcPts val="6676"/>
              </a:lnSpc>
            </a:pPr>
            <a:r>
              <a:rPr lang="en-US" sz="5349">
                <a:solidFill>
                  <a:srgbClr val="000000"/>
                </a:solidFill>
                <a:latin typeface="Times New Roman MT"/>
                <a:ea typeface="Times New Roman MT"/>
                <a:cs typeface="Times New Roman MT"/>
                <a:sym typeface="Times New Roman MT"/>
              </a:rPr>
              <a:t>Take Action Today</a:t>
            </a:r>
          </a:p>
        </p:txBody>
      </p:sp>
      <p:sp>
        <p:nvSpPr>
          <p:cNvPr name="TextBox 18" id="18"/>
          <p:cNvSpPr txBox="true"/>
          <p:nvPr/>
        </p:nvSpPr>
        <p:spPr>
          <a:xfrm rot="0">
            <a:off x="7856182" y="2130400"/>
            <a:ext cx="9452677" cy="716997"/>
          </a:xfrm>
          <a:prstGeom prst="rect">
            <a:avLst/>
          </a:prstGeom>
        </p:spPr>
        <p:txBody>
          <a:bodyPr anchor="t" rtlCol="false" tIns="0" lIns="0" bIns="0" rIns="0">
            <a:spAutoFit/>
          </a:bodyPr>
          <a:lstStyle/>
          <a:p>
            <a:pPr algn="l">
              <a:lnSpc>
                <a:spcPts val="2906"/>
              </a:lnSpc>
            </a:pPr>
            <a:r>
              <a:rPr lang="en-US" sz="2001">
                <a:solidFill>
                  <a:srgbClr val="000000"/>
                </a:solidFill>
                <a:latin typeface="Overpass Light"/>
                <a:ea typeface="Overpass Light"/>
                <a:cs typeface="Overpass Light"/>
                <a:sym typeface="Overpass Light"/>
              </a:rPr>
              <a:t>Numbness and tingling are your body's warning signals — and they deserve to be taken seriously.</a:t>
            </a:r>
          </a:p>
        </p:txBody>
      </p:sp>
      <p:sp>
        <p:nvSpPr>
          <p:cNvPr name="TextBox 19" id="19"/>
          <p:cNvSpPr txBox="true"/>
          <p:nvPr/>
        </p:nvSpPr>
        <p:spPr>
          <a:xfrm rot="0">
            <a:off x="8096126" y="3287516"/>
            <a:ext cx="8972788" cy="379200"/>
          </a:xfrm>
          <a:prstGeom prst="rect">
            <a:avLst/>
          </a:prstGeom>
        </p:spPr>
        <p:txBody>
          <a:bodyPr anchor="t" rtlCol="false" tIns="0" lIns="0" bIns="0" rIns="0">
            <a:spAutoFit/>
          </a:bodyPr>
          <a:lstStyle/>
          <a:p>
            <a:pPr algn="l">
              <a:lnSpc>
                <a:spcPts val="2810"/>
              </a:lnSpc>
            </a:pPr>
            <a:r>
              <a:rPr lang="en-US" b="true" sz="2251">
                <a:solidFill>
                  <a:srgbClr val="000000"/>
                </a:solidFill>
                <a:latin typeface="Syne Bold"/>
                <a:ea typeface="Syne Bold"/>
                <a:cs typeface="Syne Bold"/>
                <a:sym typeface="Syne Bold"/>
              </a:rPr>
              <a:t>Listen to Your Body</a:t>
            </a:r>
          </a:p>
        </p:txBody>
      </p:sp>
      <p:sp>
        <p:nvSpPr>
          <p:cNvPr name="TextBox 20" id="20"/>
          <p:cNvSpPr txBox="true"/>
          <p:nvPr/>
        </p:nvSpPr>
        <p:spPr>
          <a:xfrm rot="0">
            <a:off x="8096126" y="3721865"/>
            <a:ext cx="8972788" cy="391382"/>
          </a:xfrm>
          <a:prstGeom prst="rect">
            <a:avLst/>
          </a:prstGeom>
        </p:spPr>
        <p:txBody>
          <a:bodyPr anchor="t" rtlCol="false" tIns="0" lIns="0" bIns="0" rIns="0">
            <a:spAutoFit/>
          </a:bodyPr>
          <a:lstStyle/>
          <a:p>
            <a:pPr algn="l">
              <a:lnSpc>
                <a:spcPts val="2615"/>
              </a:lnSpc>
            </a:pPr>
            <a:r>
              <a:rPr lang="en-US" sz="1801">
                <a:solidFill>
                  <a:srgbClr val="000000"/>
                </a:solidFill>
                <a:latin typeface="Overpass Light"/>
                <a:ea typeface="Overpass Light"/>
                <a:cs typeface="Overpass Light"/>
                <a:sym typeface="Overpass Light"/>
              </a:rPr>
              <a:t>These sensations are meaningful signals, not inconveniences to push through.</a:t>
            </a:r>
          </a:p>
        </p:txBody>
      </p:sp>
      <p:sp>
        <p:nvSpPr>
          <p:cNvPr name="TextBox 21" id="21"/>
          <p:cNvSpPr txBox="true"/>
          <p:nvPr/>
        </p:nvSpPr>
        <p:spPr>
          <a:xfrm rot="0">
            <a:off x="8096126" y="4761328"/>
            <a:ext cx="8972788" cy="379200"/>
          </a:xfrm>
          <a:prstGeom prst="rect">
            <a:avLst/>
          </a:prstGeom>
        </p:spPr>
        <p:txBody>
          <a:bodyPr anchor="t" rtlCol="false" tIns="0" lIns="0" bIns="0" rIns="0">
            <a:spAutoFit/>
          </a:bodyPr>
          <a:lstStyle/>
          <a:p>
            <a:pPr algn="l">
              <a:lnSpc>
                <a:spcPts val="2810"/>
              </a:lnSpc>
            </a:pPr>
            <a:r>
              <a:rPr lang="en-US" b="true" sz="2251">
                <a:solidFill>
                  <a:srgbClr val="000000"/>
                </a:solidFill>
                <a:latin typeface="Syne Bold"/>
                <a:ea typeface="Syne Bold"/>
                <a:cs typeface="Syne Bold"/>
                <a:sym typeface="Syne Bold"/>
              </a:rPr>
              <a:t>Find the Root Cause</a:t>
            </a:r>
          </a:p>
        </p:txBody>
      </p:sp>
      <p:sp>
        <p:nvSpPr>
          <p:cNvPr name="TextBox 22" id="22"/>
          <p:cNvSpPr txBox="true"/>
          <p:nvPr/>
        </p:nvSpPr>
        <p:spPr>
          <a:xfrm rot="0">
            <a:off x="8096126" y="5195678"/>
            <a:ext cx="8972788" cy="391382"/>
          </a:xfrm>
          <a:prstGeom prst="rect">
            <a:avLst/>
          </a:prstGeom>
        </p:spPr>
        <p:txBody>
          <a:bodyPr anchor="t" rtlCol="false" tIns="0" lIns="0" bIns="0" rIns="0">
            <a:spAutoFit/>
          </a:bodyPr>
          <a:lstStyle/>
          <a:p>
            <a:pPr algn="l">
              <a:lnSpc>
                <a:spcPts val="2615"/>
              </a:lnSpc>
            </a:pPr>
            <a:r>
              <a:rPr lang="en-US" sz="1801">
                <a:solidFill>
                  <a:srgbClr val="000000"/>
                </a:solidFill>
                <a:latin typeface="Overpass Light"/>
                <a:ea typeface="Overpass Light"/>
                <a:cs typeface="Overpass Light"/>
                <a:sym typeface="Overpass Light"/>
              </a:rPr>
              <a:t>Professional guidance identifies what's driving your symptoms — not just masking them.</a:t>
            </a:r>
          </a:p>
        </p:txBody>
      </p:sp>
      <p:sp>
        <p:nvSpPr>
          <p:cNvPr name="TextBox 23" id="23"/>
          <p:cNvSpPr txBox="true"/>
          <p:nvPr/>
        </p:nvSpPr>
        <p:spPr>
          <a:xfrm rot="0">
            <a:off x="8096126" y="6235132"/>
            <a:ext cx="8972788" cy="379200"/>
          </a:xfrm>
          <a:prstGeom prst="rect">
            <a:avLst/>
          </a:prstGeom>
        </p:spPr>
        <p:txBody>
          <a:bodyPr anchor="t" rtlCol="false" tIns="0" lIns="0" bIns="0" rIns="0">
            <a:spAutoFit/>
          </a:bodyPr>
          <a:lstStyle/>
          <a:p>
            <a:pPr algn="l">
              <a:lnSpc>
                <a:spcPts val="2810"/>
              </a:lnSpc>
            </a:pPr>
            <a:r>
              <a:rPr lang="en-US" b="true" sz="2251">
                <a:solidFill>
                  <a:srgbClr val="000000"/>
                </a:solidFill>
                <a:latin typeface="Syne Bold"/>
                <a:ea typeface="Syne Bold"/>
                <a:cs typeface="Syne Bold"/>
                <a:sym typeface="Syne Bold"/>
              </a:rPr>
              <a:t>Evidence-Based Care</a:t>
            </a:r>
          </a:p>
        </p:txBody>
      </p:sp>
      <p:sp>
        <p:nvSpPr>
          <p:cNvPr name="TextBox 24" id="24"/>
          <p:cNvSpPr txBox="true"/>
          <p:nvPr/>
        </p:nvSpPr>
        <p:spPr>
          <a:xfrm rot="0">
            <a:off x="8096126" y="6669481"/>
            <a:ext cx="8972788" cy="391382"/>
          </a:xfrm>
          <a:prstGeom prst="rect">
            <a:avLst/>
          </a:prstGeom>
        </p:spPr>
        <p:txBody>
          <a:bodyPr anchor="t" rtlCol="false" tIns="0" lIns="0" bIns="0" rIns="0">
            <a:spAutoFit/>
          </a:bodyPr>
          <a:lstStyle/>
          <a:p>
            <a:pPr algn="l">
              <a:lnSpc>
                <a:spcPts val="2615"/>
              </a:lnSpc>
            </a:pPr>
            <a:r>
              <a:rPr lang="en-US" sz="1801">
                <a:solidFill>
                  <a:srgbClr val="000000"/>
                </a:solidFill>
                <a:latin typeface="Overpass Light"/>
                <a:ea typeface="Overpass Light"/>
                <a:cs typeface="Overpass Light"/>
                <a:sym typeface="Overpass Light"/>
              </a:rPr>
              <a:t>Chiropractic treatment offers proven, non-invasive options for nerve-related discomfort.</a:t>
            </a:r>
          </a:p>
        </p:txBody>
      </p:sp>
      <p:sp>
        <p:nvSpPr>
          <p:cNvPr name="TextBox 25" id="25"/>
          <p:cNvSpPr txBox="true"/>
          <p:nvPr/>
        </p:nvSpPr>
        <p:spPr>
          <a:xfrm rot="0">
            <a:off x="8096126" y="7708935"/>
            <a:ext cx="8972788" cy="379200"/>
          </a:xfrm>
          <a:prstGeom prst="rect">
            <a:avLst/>
          </a:prstGeom>
        </p:spPr>
        <p:txBody>
          <a:bodyPr anchor="t" rtlCol="false" tIns="0" lIns="0" bIns="0" rIns="0">
            <a:spAutoFit/>
          </a:bodyPr>
          <a:lstStyle/>
          <a:p>
            <a:pPr algn="l">
              <a:lnSpc>
                <a:spcPts val="2810"/>
              </a:lnSpc>
            </a:pPr>
            <a:r>
              <a:rPr lang="en-US" b="true" sz="2251">
                <a:solidFill>
                  <a:srgbClr val="000000"/>
                </a:solidFill>
                <a:latin typeface="Syne Bold"/>
                <a:ea typeface="Syne Bold"/>
                <a:cs typeface="Syne Bold"/>
                <a:sym typeface="Syne Bold"/>
              </a:rPr>
              <a:t>Ithaca, NY — Start Here</a:t>
            </a:r>
          </a:p>
        </p:txBody>
      </p:sp>
      <p:sp>
        <p:nvSpPr>
          <p:cNvPr name="TextBox 26" id="26"/>
          <p:cNvSpPr txBox="true"/>
          <p:nvPr/>
        </p:nvSpPr>
        <p:spPr>
          <a:xfrm rot="0">
            <a:off x="8096126" y="8143284"/>
            <a:ext cx="8972788" cy="725615"/>
          </a:xfrm>
          <a:prstGeom prst="rect">
            <a:avLst/>
          </a:prstGeom>
        </p:spPr>
        <p:txBody>
          <a:bodyPr anchor="t" rtlCol="false" tIns="0" lIns="0" bIns="0" rIns="0">
            <a:spAutoFit/>
          </a:bodyPr>
          <a:lstStyle/>
          <a:p>
            <a:pPr algn="l">
              <a:lnSpc>
                <a:spcPts val="2615"/>
              </a:lnSpc>
            </a:pPr>
            <a:r>
              <a:rPr lang="en-US" sz="1801">
                <a:solidFill>
                  <a:srgbClr val="000000"/>
                </a:solidFill>
                <a:latin typeface="Overpass Light"/>
                <a:ea typeface="Overpass Light"/>
                <a:cs typeface="Overpass Light"/>
                <a:sym typeface="Overpass Light"/>
              </a:rPr>
              <a:t>Don't wait. Schedule your evaluation with a local Ithaca chiropractor and reclaim your comfort and quality of life.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DAHUx4i5FAY</dc:identifier>
  <dcterms:modified xsi:type="dcterms:W3CDTF">2011-08-01T06:04:30Z</dcterms:modified>
  <cp:revision>1</cp:revision>
  <dc:title>Numbness &amp; Tingling: When to Seek Chiropractic Care in Ithaca</dc:title>
</cp:coreProperties>
</file>